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Lst>
  <p:sldSz cx="18288000" cy="10287000"/>
  <p:notesSz cx="6858000" cy="9144000"/>
  <p:embeddedFontLst>
    <p:embeddedFont>
      <p:font typeface="Banburi Italics" panose="020B0604020202020204" charset="-34"/>
      <p:regular r:id="rId14"/>
    </p:embeddedFont>
    <p:embeddedFont>
      <p:font typeface="Calibri" panose="020F0502020204030204" pitchFamily="34" charset="0"/>
      <p:regular r:id="rId15"/>
      <p:bold r:id="rId16"/>
      <p:italic r:id="rId17"/>
      <p:boldItalic r:id="rId18"/>
    </p:embeddedFont>
    <p:embeddedFont>
      <p:font typeface="DM Sans" panose="020B0604020202020204" charset="0"/>
      <p:regular r:id="rId19"/>
    </p:embeddedFont>
    <p:embeddedFont>
      <p:font typeface="DM Sans Bold" panose="020B0604020202020204" charset="0"/>
      <p:regular r:id="rId20"/>
    </p:embeddedFont>
    <p:embeddedFont>
      <p:font typeface="Open Sans 2" panose="020B0604020202020204" charset="0"/>
      <p:regular r:id="rId21"/>
    </p:embeddedFont>
    <p:embeddedFont>
      <p:font typeface="Open Sans 2 Bold" panose="020B0604020202020204" charset="0"/>
      <p:regular r:id="rId22"/>
    </p:embeddedFont>
    <p:embeddedFont>
      <p:font typeface="Open Sans 2 Medium" panose="020B0604020202020204" charset="0"/>
      <p:regular r:id="rId23"/>
    </p:embeddedFont>
    <p:embeddedFont>
      <p:font typeface="Open Sans 3" panose="020B0604020202020204" charset="0"/>
      <p:regular r:id="rId24"/>
    </p:embeddedFont>
    <p:embeddedFont>
      <p:font typeface="Open Sans 3 Bold" panose="020B0604020202020204" charset="0"/>
      <p:regular r:id="rId25"/>
    </p:embeddedFont>
    <p:embeddedFont>
      <p:font typeface="Open Sans 3 Italics" panose="020B0604020202020204" charset="0"/>
      <p:regular r:id="rId26"/>
    </p:embeddedFont>
    <p:embeddedFont>
      <p:font typeface="Rawline 1" panose="020B0604020202020204" charset="0"/>
      <p:regular r:id="rId27"/>
    </p:embeddedFont>
    <p:embeddedFont>
      <p:font typeface="Rawline 2" panose="020B0604020202020204" charset="0"/>
      <p:regular r:id="rId28"/>
    </p:embeddedFont>
    <p:embeddedFont>
      <p:font typeface="Rawline 3"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TextBox 3"/>
          <p:cNvSpPr txBox="1"/>
          <p:nvPr/>
        </p:nvSpPr>
        <p:spPr>
          <a:xfrm>
            <a:off x="6423145" y="7376621"/>
            <a:ext cx="5441710" cy="458921"/>
          </a:xfrm>
          <a:prstGeom prst="rect">
            <a:avLst/>
          </a:prstGeom>
        </p:spPr>
        <p:txBody>
          <a:bodyPr lIns="0" tIns="0" rIns="0" bIns="0" rtlCol="0" anchor="t">
            <a:spAutoFit/>
          </a:bodyPr>
          <a:lstStyle/>
          <a:p>
            <a:pPr algn="ctr">
              <a:lnSpc>
                <a:spcPts val="3507"/>
              </a:lnSpc>
            </a:pPr>
            <a:r>
              <a:rPr lang="en-US" sz="3404">
                <a:solidFill>
                  <a:srgbClr val="4260FB"/>
                </a:solidFill>
                <a:latin typeface="Rawline 1"/>
                <a:ea typeface="Rawline 1"/>
                <a:cs typeface="Rawline 1"/>
                <a:sym typeface="Rawline 1"/>
              </a:rPr>
              <a:t> CGPP/DGAPS/SAPS/MS</a:t>
            </a:r>
          </a:p>
        </p:txBody>
      </p:sp>
      <p:sp>
        <p:nvSpPr>
          <p:cNvPr id="4" name="TextBox 4"/>
          <p:cNvSpPr txBox="1"/>
          <p:nvPr/>
        </p:nvSpPr>
        <p:spPr>
          <a:xfrm>
            <a:off x="950534" y="3668429"/>
            <a:ext cx="16835607" cy="3016816"/>
          </a:xfrm>
          <a:prstGeom prst="rect">
            <a:avLst/>
          </a:prstGeom>
        </p:spPr>
        <p:txBody>
          <a:bodyPr lIns="0" tIns="0" rIns="0" bIns="0" rtlCol="0" anchor="t">
            <a:spAutoFit/>
          </a:bodyPr>
          <a:lstStyle/>
          <a:p>
            <a:pPr marL="0" lvl="0" indent="0" algn="ctr">
              <a:lnSpc>
                <a:spcPts val="4874"/>
              </a:lnSpc>
              <a:spcBef>
                <a:spcPct val="0"/>
              </a:spcBef>
            </a:pPr>
            <a:r>
              <a:rPr lang="en-US" sz="4732" b="1" u="none" strike="noStrike">
                <a:solidFill>
                  <a:srgbClr val="4260FB"/>
                </a:solidFill>
                <a:latin typeface="Rawline 1"/>
                <a:ea typeface="Rawline 1"/>
                <a:cs typeface="Rawline 1"/>
                <a:sym typeface="Rawline 1"/>
              </a:rPr>
              <a:t>AVALIAÇÃO DE DESEMPENHO ANUAL DOS(AS) MÉDICOS(AS) PARTICIPANTES DO PMMB</a:t>
            </a:r>
          </a:p>
          <a:p>
            <a:pPr marL="0" lvl="0" indent="0" algn="ctr">
              <a:lnSpc>
                <a:spcPts val="4874"/>
              </a:lnSpc>
              <a:spcBef>
                <a:spcPct val="0"/>
              </a:spcBef>
            </a:pPr>
            <a:r>
              <a:rPr lang="en-US" sz="4732" b="1" u="none" strike="noStrike">
                <a:solidFill>
                  <a:srgbClr val="4260FB"/>
                </a:solidFill>
                <a:latin typeface="Rawline 1"/>
                <a:ea typeface="Rawline 1"/>
                <a:cs typeface="Rawline 1"/>
                <a:sym typeface="Rawline 1"/>
              </a:rPr>
              <a:t>  </a:t>
            </a:r>
          </a:p>
          <a:p>
            <a:pPr marL="0" lvl="0" indent="0" algn="ctr">
              <a:lnSpc>
                <a:spcPts val="4359"/>
              </a:lnSpc>
              <a:spcBef>
                <a:spcPct val="0"/>
              </a:spcBef>
            </a:pPr>
            <a:r>
              <a:rPr lang="en-US" sz="4232" b="1" u="none" strike="noStrike">
                <a:solidFill>
                  <a:srgbClr val="CF3B2E"/>
                </a:solidFill>
                <a:latin typeface="Rawline 1"/>
                <a:ea typeface="Rawline 1"/>
                <a:cs typeface="Rawline 1"/>
                <a:sym typeface="Rawline 1"/>
              </a:rPr>
              <a:t>GESTOR(A) MUNICIPAL E SUPERVISOR(A) ACADÊMICO</a:t>
            </a:r>
          </a:p>
          <a:p>
            <a:pPr marL="0" lvl="0" indent="0" algn="ctr">
              <a:lnSpc>
                <a:spcPts val="4874"/>
              </a:lnSpc>
              <a:spcBef>
                <a:spcPct val="0"/>
              </a:spcBef>
            </a:pPr>
            <a:endParaRPr lang="en-US" sz="4232" b="1" u="none" strike="noStrike">
              <a:solidFill>
                <a:srgbClr val="CF3B2E"/>
              </a:solidFill>
              <a:latin typeface="Rawline 1"/>
              <a:ea typeface="Rawline 1"/>
              <a:cs typeface="Rawline 1"/>
              <a:sym typeface="Rawline 1"/>
            </a:endParaRPr>
          </a:p>
        </p:txBody>
      </p:sp>
      <p:grpSp>
        <p:nvGrpSpPr>
          <p:cNvPr id="5" name="Group 5"/>
          <p:cNvGrpSpPr/>
          <p:nvPr/>
        </p:nvGrpSpPr>
        <p:grpSpPr>
          <a:xfrm rot="1725780">
            <a:off x="-2152493" y="-1456603"/>
            <a:ext cx="3086100" cy="4606680"/>
            <a:chOff x="0" y="0"/>
            <a:chExt cx="812800" cy="1213282"/>
          </a:xfrm>
        </p:grpSpPr>
        <p:sp>
          <p:nvSpPr>
            <p:cNvPr id="6" name="Freeform 6"/>
            <p:cNvSpPr/>
            <p:nvPr/>
          </p:nvSpPr>
          <p:spPr>
            <a:xfrm>
              <a:off x="0" y="0"/>
              <a:ext cx="812800" cy="1213282"/>
            </a:xfrm>
            <a:custGeom>
              <a:avLst/>
              <a:gdLst/>
              <a:ahLst/>
              <a:cxnLst/>
              <a:rect l="l" t="t" r="r" b="b"/>
              <a:pathLst>
                <a:path w="812800" h="1213282">
                  <a:moveTo>
                    <a:pt x="0" y="0"/>
                  </a:moveTo>
                  <a:lnTo>
                    <a:pt x="812800" y="0"/>
                  </a:lnTo>
                  <a:lnTo>
                    <a:pt x="812800" y="1213282"/>
                  </a:lnTo>
                  <a:lnTo>
                    <a:pt x="0" y="1213282"/>
                  </a:lnTo>
                  <a:close/>
                </a:path>
              </a:pathLst>
            </a:custGeom>
            <a:solidFill>
              <a:srgbClr val="01D002"/>
            </a:solidFill>
          </p:spPr>
        </p:sp>
        <p:sp>
          <p:nvSpPr>
            <p:cNvPr id="7" name="TextBox 7"/>
            <p:cNvSpPr txBox="1"/>
            <p:nvPr/>
          </p:nvSpPr>
          <p:spPr>
            <a:xfrm>
              <a:off x="0" y="19050"/>
              <a:ext cx="812800" cy="1194232"/>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16630462" y="8527941"/>
            <a:ext cx="4927491" cy="492749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100"/>
            </a:solidFill>
          </p:spPr>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2160"/>
                </a:lnSpc>
              </a:pPr>
              <a:endParaRPr/>
            </a:p>
          </p:txBody>
        </p:sp>
      </p:grpSp>
      <p:sp>
        <p:nvSpPr>
          <p:cNvPr id="11" name="Freeform 11"/>
          <p:cNvSpPr/>
          <p:nvPr/>
        </p:nvSpPr>
        <p:spPr>
          <a:xfrm>
            <a:off x="3724007" y="8203386"/>
            <a:ext cx="11288660" cy="1460719"/>
          </a:xfrm>
          <a:custGeom>
            <a:avLst/>
            <a:gdLst/>
            <a:ahLst/>
            <a:cxnLst/>
            <a:rect l="l" t="t" r="r" b="b"/>
            <a:pathLst>
              <a:path w="11288660" h="1460719">
                <a:moveTo>
                  <a:pt x="0" y="0"/>
                </a:moveTo>
                <a:lnTo>
                  <a:pt x="11288660" y="0"/>
                </a:lnTo>
                <a:lnTo>
                  <a:pt x="11288660" y="1460718"/>
                </a:lnTo>
                <a:lnTo>
                  <a:pt x="0" y="1460718"/>
                </a:lnTo>
                <a:lnTo>
                  <a:pt x="0" y="0"/>
                </a:lnTo>
                <a:close/>
              </a:path>
            </a:pathLst>
          </a:custGeom>
          <a:blipFill>
            <a:blip r:embed="rId3"/>
            <a:stretch>
              <a:fillRect/>
            </a:stretch>
          </a:blipFill>
        </p:spPr>
      </p:sp>
      <p:sp>
        <p:nvSpPr>
          <p:cNvPr id="12" name="Freeform 12"/>
          <p:cNvSpPr/>
          <p:nvPr/>
        </p:nvSpPr>
        <p:spPr>
          <a:xfrm>
            <a:off x="14718148" y="457897"/>
            <a:ext cx="3129573" cy="1141605"/>
          </a:xfrm>
          <a:custGeom>
            <a:avLst/>
            <a:gdLst/>
            <a:ahLst/>
            <a:cxnLst/>
            <a:rect l="l" t="t" r="r" b="b"/>
            <a:pathLst>
              <a:path w="3129573" h="1141605">
                <a:moveTo>
                  <a:pt x="0" y="0"/>
                </a:moveTo>
                <a:lnTo>
                  <a:pt x="3129573" y="0"/>
                </a:lnTo>
                <a:lnTo>
                  <a:pt x="3129573" y="1141606"/>
                </a:lnTo>
                <a:lnTo>
                  <a:pt x="0" y="1141606"/>
                </a:lnTo>
                <a:lnTo>
                  <a:pt x="0" y="0"/>
                </a:lnTo>
                <a:close/>
              </a:path>
            </a:pathLst>
          </a:custGeom>
          <a:blipFill>
            <a:blip r:embed="rId4"/>
            <a:stretch>
              <a:fillRect/>
            </a:stretch>
          </a:blipFill>
        </p:spPr>
      </p:sp>
      <p:sp>
        <p:nvSpPr>
          <p:cNvPr id="13" name="TextBox 13"/>
          <p:cNvSpPr txBox="1"/>
          <p:nvPr/>
        </p:nvSpPr>
        <p:spPr>
          <a:xfrm>
            <a:off x="4709462" y="830113"/>
            <a:ext cx="7880896" cy="1254003"/>
          </a:xfrm>
          <a:prstGeom prst="rect">
            <a:avLst/>
          </a:prstGeom>
        </p:spPr>
        <p:txBody>
          <a:bodyPr lIns="0" tIns="0" rIns="0" bIns="0" rtlCol="0" anchor="t">
            <a:spAutoFit/>
          </a:bodyPr>
          <a:lstStyle/>
          <a:p>
            <a:pPr algn="ctr">
              <a:lnSpc>
                <a:spcPts val="4841"/>
              </a:lnSpc>
            </a:pPr>
            <a:r>
              <a:rPr lang="en-US" sz="4700">
                <a:solidFill>
                  <a:srgbClr val="4260FB"/>
                </a:solidFill>
                <a:latin typeface="Rawline 1"/>
                <a:ea typeface="Rawline 1"/>
                <a:cs typeface="Rawline 1"/>
                <a:sym typeface="Rawline 1"/>
              </a:rPr>
              <a:t>MINISTÉRIO DA SAÚDE </a:t>
            </a:r>
          </a:p>
          <a:p>
            <a:pPr algn="ctr">
              <a:lnSpc>
                <a:spcPts val="4841"/>
              </a:lnSpc>
            </a:pPr>
            <a:r>
              <a:rPr lang="en-US" sz="4700">
                <a:solidFill>
                  <a:srgbClr val="4260FB"/>
                </a:solidFill>
                <a:latin typeface="Rawline 1"/>
                <a:ea typeface="Rawline 1"/>
                <a:cs typeface="Rawline 1"/>
                <a:sym typeface="Rawline 1"/>
              </a:rPr>
              <a:t>MINISTÉRIO DA EDUCAÇÃO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grpSp>
        <p:nvGrpSpPr>
          <p:cNvPr id="4" name="Group 4"/>
          <p:cNvGrpSpPr/>
          <p:nvPr/>
        </p:nvGrpSpPr>
        <p:grpSpPr>
          <a:xfrm>
            <a:off x="1349475" y="2526583"/>
            <a:ext cx="6939720" cy="1494131"/>
            <a:chOff x="0" y="0"/>
            <a:chExt cx="1827745" cy="393516"/>
          </a:xfrm>
        </p:grpSpPr>
        <p:sp>
          <p:nvSpPr>
            <p:cNvPr id="5" name="Freeform 5"/>
            <p:cNvSpPr/>
            <p:nvPr/>
          </p:nvSpPr>
          <p:spPr>
            <a:xfrm>
              <a:off x="0" y="0"/>
              <a:ext cx="1827745" cy="393516"/>
            </a:xfrm>
            <a:custGeom>
              <a:avLst/>
              <a:gdLst/>
              <a:ahLst/>
              <a:cxnLst/>
              <a:rect l="l" t="t" r="r" b="b"/>
              <a:pathLst>
                <a:path w="1827745" h="393516">
                  <a:moveTo>
                    <a:pt x="0" y="0"/>
                  </a:moveTo>
                  <a:lnTo>
                    <a:pt x="1827745" y="0"/>
                  </a:lnTo>
                  <a:lnTo>
                    <a:pt x="1827745" y="393516"/>
                  </a:lnTo>
                  <a:lnTo>
                    <a:pt x="0" y="393516"/>
                  </a:lnTo>
                  <a:close/>
                </a:path>
              </a:pathLst>
            </a:custGeom>
            <a:solidFill>
              <a:srgbClr val="B1D4E0"/>
            </a:solidFill>
          </p:spPr>
        </p:sp>
        <p:sp>
          <p:nvSpPr>
            <p:cNvPr id="6" name="TextBox 6"/>
            <p:cNvSpPr txBox="1"/>
            <p:nvPr/>
          </p:nvSpPr>
          <p:spPr>
            <a:xfrm>
              <a:off x="0" y="-66675"/>
              <a:ext cx="1827745" cy="460191"/>
            </a:xfrm>
            <a:prstGeom prst="rect">
              <a:avLst/>
            </a:prstGeom>
          </p:spPr>
          <p:txBody>
            <a:bodyPr lIns="50800" tIns="50800" rIns="50800" bIns="50800" rtlCol="0" anchor="ctr"/>
            <a:lstStyle/>
            <a:p>
              <a:pPr marL="0" lvl="0" indent="0" algn="ctr">
                <a:lnSpc>
                  <a:spcPts val="4698"/>
                </a:lnSpc>
                <a:spcBef>
                  <a:spcPct val="0"/>
                </a:spcBef>
              </a:pPr>
              <a:r>
                <a:rPr lang="en-US" sz="3355" b="1" u="none" strike="noStrike" spc="335">
                  <a:solidFill>
                    <a:srgbClr val="000000"/>
                  </a:solidFill>
                  <a:latin typeface="Open Sans 2 Bold"/>
                  <a:ea typeface="Open Sans 2 Bold"/>
                  <a:cs typeface="Open Sans 2 Bold"/>
                  <a:sym typeface="Open Sans 2 Bold"/>
                </a:rPr>
                <a:t>CRITÉRIOS PARA </a:t>
              </a:r>
            </a:p>
            <a:p>
              <a:pPr marL="0" lvl="0" indent="0" algn="ctr">
                <a:lnSpc>
                  <a:spcPts val="4698"/>
                </a:lnSpc>
                <a:spcBef>
                  <a:spcPct val="0"/>
                </a:spcBef>
              </a:pPr>
              <a:r>
                <a:rPr lang="en-US" sz="3355" b="1" u="none" strike="noStrike" spc="335">
                  <a:solidFill>
                    <a:srgbClr val="000000"/>
                  </a:solidFill>
                  <a:latin typeface="Open Sans 2 Bold"/>
                  <a:ea typeface="Open Sans 2 Bold"/>
                  <a:cs typeface="Open Sans 2 Bold"/>
                  <a:sym typeface="Open Sans 2 Bold"/>
                </a:rPr>
                <a:t>AVALIAÇÃO FINAL</a:t>
              </a:r>
            </a:p>
          </p:txBody>
        </p:sp>
      </p:grpSp>
      <p:graphicFrame>
        <p:nvGraphicFramePr>
          <p:cNvPr id="7" name="Table 7"/>
          <p:cNvGraphicFramePr>
            <a:graphicFrameLocks noGrp="1"/>
          </p:cNvGraphicFramePr>
          <p:nvPr/>
        </p:nvGraphicFramePr>
        <p:xfrm>
          <a:off x="1042584" y="7255043"/>
          <a:ext cx="7895800" cy="2003257"/>
        </p:xfrm>
        <a:graphic>
          <a:graphicData uri="http://schemas.openxmlformats.org/drawingml/2006/table">
            <a:tbl>
              <a:tblPr/>
              <a:tblGrid>
                <a:gridCol w="1417041">
                  <a:extLst>
                    <a:ext uri="{9D8B030D-6E8A-4147-A177-3AD203B41FA5}">
                      <a16:colId xmlns:a16="http://schemas.microsoft.com/office/drawing/2014/main" val="20000"/>
                    </a:ext>
                  </a:extLst>
                </a:gridCol>
                <a:gridCol w="1414795">
                  <a:extLst>
                    <a:ext uri="{9D8B030D-6E8A-4147-A177-3AD203B41FA5}">
                      <a16:colId xmlns:a16="http://schemas.microsoft.com/office/drawing/2014/main" val="20001"/>
                    </a:ext>
                  </a:extLst>
                </a:gridCol>
                <a:gridCol w="1604458">
                  <a:extLst>
                    <a:ext uri="{9D8B030D-6E8A-4147-A177-3AD203B41FA5}">
                      <a16:colId xmlns:a16="http://schemas.microsoft.com/office/drawing/2014/main" val="20002"/>
                    </a:ext>
                  </a:extLst>
                </a:gridCol>
                <a:gridCol w="1218121">
                  <a:extLst>
                    <a:ext uri="{9D8B030D-6E8A-4147-A177-3AD203B41FA5}">
                      <a16:colId xmlns:a16="http://schemas.microsoft.com/office/drawing/2014/main" val="20003"/>
                    </a:ext>
                  </a:extLst>
                </a:gridCol>
                <a:gridCol w="1137044">
                  <a:extLst>
                    <a:ext uri="{9D8B030D-6E8A-4147-A177-3AD203B41FA5}">
                      <a16:colId xmlns:a16="http://schemas.microsoft.com/office/drawing/2014/main" val="20004"/>
                    </a:ext>
                  </a:extLst>
                </a:gridCol>
                <a:gridCol w="1104341">
                  <a:extLst>
                    <a:ext uri="{9D8B030D-6E8A-4147-A177-3AD203B41FA5}">
                      <a16:colId xmlns:a16="http://schemas.microsoft.com/office/drawing/2014/main" val="20005"/>
                    </a:ext>
                  </a:extLst>
                </a:gridCol>
              </a:tblGrid>
              <a:tr h="915774">
                <a:tc>
                  <a:txBody>
                    <a:bodyPr/>
                    <a:lstStyle/>
                    <a:p>
                      <a:pPr algn="ctr">
                        <a:lnSpc>
                          <a:spcPts val="2380"/>
                        </a:lnSpc>
                        <a:defRPr/>
                      </a:pPr>
                      <a:r>
                        <a:rPr lang="en-US" sz="1700" b="1">
                          <a:solidFill>
                            <a:srgbClr val="000000"/>
                          </a:solidFill>
                          <a:latin typeface="Open Sans 2 Bold"/>
                          <a:ea typeface="Open Sans 2 Bold"/>
                          <a:cs typeface="Open Sans 2 Bold"/>
                          <a:sym typeface="Open Sans 2 Bold"/>
                        </a:rPr>
                        <a:t>Critério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Open Sans 2"/>
                          <a:ea typeface="Open Sans 2"/>
                          <a:cs typeface="Open Sans 2"/>
                          <a:sym typeface="Open Sans 2"/>
                        </a:rPr>
                        <a:t>Incipiente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Open Sans 2"/>
                          <a:ea typeface="Open Sans 2"/>
                          <a:cs typeface="Open Sans 2"/>
                          <a:sym typeface="Open Sans 2"/>
                        </a:rPr>
                        <a:t>Insuficiente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Open Sans 2"/>
                          <a:ea typeface="Open Sans 2"/>
                          <a:cs typeface="Open Sans 2"/>
                          <a:sym typeface="Open Sans 2"/>
                        </a:rPr>
                        <a:t>Regular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Open Sans 2"/>
                          <a:ea typeface="Open Sans 2"/>
                          <a:cs typeface="Open Sans 2"/>
                          <a:sym typeface="Open Sans 2"/>
                        </a:rPr>
                        <a:t>Bom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Open Sans 2"/>
                          <a:ea typeface="Open Sans 2"/>
                          <a:cs typeface="Open Sans 2"/>
                          <a:sym typeface="Open Sans 2"/>
                        </a:rPr>
                        <a:t>Ótimo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7483">
                <a:tc>
                  <a:txBody>
                    <a:bodyPr/>
                    <a:lstStyle/>
                    <a:p>
                      <a:pPr algn="ctr">
                        <a:lnSpc>
                          <a:spcPts val="2380"/>
                        </a:lnSpc>
                        <a:defRPr/>
                      </a:pPr>
                      <a:r>
                        <a:rPr lang="en-US" sz="1700" b="1">
                          <a:solidFill>
                            <a:srgbClr val="000000"/>
                          </a:solidFill>
                          <a:latin typeface="Open Sans 2 Bold"/>
                          <a:ea typeface="Open Sans 2 Bold"/>
                          <a:cs typeface="Open Sans 2 Bold"/>
                          <a:sym typeface="Open Sans 2 Bold"/>
                        </a:rPr>
                        <a:t>Escala de valor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Open Sans 2"/>
                          <a:ea typeface="Open Sans 2"/>
                          <a:cs typeface="Open Sans 2"/>
                          <a:sym typeface="Open Sans 2"/>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Open Sans 2"/>
                          <a:ea typeface="Open Sans 2"/>
                          <a:cs typeface="Open Sans 2"/>
                          <a:sym typeface="Open Sans 2"/>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Open Sans 2"/>
                          <a:ea typeface="Open Sans 2"/>
                          <a:cs typeface="Open Sans 2"/>
                          <a:sym typeface="Open Sans 2"/>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Open Sans 2"/>
                          <a:ea typeface="Open Sans 2"/>
                          <a:cs typeface="Open Sans 2"/>
                          <a:sym typeface="Open Sans 2"/>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800"/>
                        </a:lnSpc>
                        <a:defRPr/>
                      </a:pPr>
                      <a:r>
                        <a:rPr lang="en-US" sz="2000">
                          <a:solidFill>
                            <a:srgbClr val="000000"/>
                          </a:solidFill>
                          <a:latin typeface="Open Sans 2"/>
                          <a:ea typeface="Open Sans 2"/>
                          <a:cs typeface="Open Sans 2"/>
                          <a:sym typeface="Open Sans 2"/>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10496489" y="8256671"/>
            <a:ext cx="5560023" cy="1081539"/>
          </a:xfrm>
          <a:custGeom>
            <a:avLst/>
            <a:gdLst/>
            <a:ahLst/>
            <a:cxnLst/>
            <a:rect l="l" t="t" r="r" b="b"/>
            <a:pathLst>
              <a:path w="5560023" h="1081539">
                <a:moveTo>
                  <a:pt x="0" y="0"/>
                </a:moveTo>
                <a:lnTo>
                  <a:pt x="5560023" y="0"/>
                </a:lnTo>
                <a:lnTo>
                  <a:pt x="5560023" y="1081539"/>
                </a:lnTo>
                <a:lnTo>
                  <a:pt x="0" y="1081539"/>
                </a:lnTo>
                <a:lnTo>
                  <a:pt x="0" y="0"/>
                </a:lnTo>
                <a:close/>
              </a:path>
            </a:pathLst>
          </a:custGeom>
          <a:blipFill>
            <a:blip r:embed="rId4"/>
            <a:stretch>
              <a:fillRect/>
            </a:stretch>
          </a:blipFill>
        </p:spPr>
      </p:sp>
      <p:sp>
        <p:nvSpPr>
          <p:cNvPr id="9" name="TextBox 9"/>
          <p:cNvSpPr txBox="1"/>
          <p:nvPr/>
        </p:nvSpPr>
        <p:spPr>
          <a:xfrm>
            <a:off x="725803" y="359451"/>
            <a:ext cx="8418197" cy="1427085"/>
          </a:xfrm>
          <a:prstGeom prst="rect">
            <a:avLst/>
          </a:prstGeom>
        </p:spPr>
        <p:txBody>
          <a:bodyPr lIns="0" tIns="0" rIns="0" bIns="0" rtlCol="0" anchor="t">
            <a:spAutoFit/>
          </a:bodyPr>
          <a:lstStyle/>
          <a:p>
            <a:pPr algn="l">
              <a:lnSpc>
                <a:spcPts val="5823"/>
              </a:lnSpc>
            </a:pPr>
            <a:r>
              <a:rPr lang="en-US" sz="3529">
                <a:solidFill>
                  <a:srgbClr val="4260FB"/>
                </a:solidFill>
                <a:latin typeface="Rawline 1"/>
                <a:ea typeface="Rawline 1"/>
                <a:cs typeface="Rawline 1"/>
                <a:sym typeface="Rawline 1"/>
              </a:rPr>
              <a:t>INSTRUMENTO DE AVALIAÇÃO DE DESEMPENHO ANUAL  - PMM</a:t>
            </a:r>
          </a:p>
        </p:txBody>
      </p:sp>
      <p:sp>
        <p:nvSpPr>
          <p:cNvPr id="10" name="TextBox 10"/>
          <p:cNvSpPr txBox="1"/>
          <p:nvPr/>
        </p:nvSpPr>
        <p:spPr>
          <a:xfrm>
            <a:off x="1098166" y="4703611"/>
            <a:ext cx="7784635" cy="2783227"/>
          </a:xfrm>
          <a:prstGeom prst="rect">
            <a:avLst/>
          </a:prstGeom>
        </p:spPr>
        <p:txBody>
          <a:bodyPr lIns="0" tIns="0" rIns="0" bIns="0" rtlCol="0" anchor="t">
            <a:spAutoFit/>
          </a:bodyPr>
          <a:lstStyle/>
          <a:p>
            <a:pPr algn="l">
              <a:lnSpc>
                <a:spcPts val="3915"/>
              </a:lnSpc>
            </a:pPr>
            <a:r>
              <a:rPr lang="en-US" sz="2796" b="1" u="sng" spc="405">
                <a:solidFill>
                  <a:srgbClr val="000000"/>
                </a:solidFill>
                <a:latin typeface="Open Sans 2 Bold"/>
                <a:ea typeface="Open Sans 2 Bold"/>
                <a:cs typeface="Open Sans 2 Bold"/>
                <a:sym typeface="Open Sans 2 Bold"/>
              </a:rPr>
              <a:t>Escore</a:t>
            </a:r>
          </a:p>
          <a:p>
            <a:pPr algn="ctr">
              <a:lnSpc>
                <a:spcPts val="3915"/>
              </a:lnSpc>
            </a:pPr>
            <a:endParaRPr lang="en-US" sz="2796" b="1" u="sng" spc="405">
              <a:solidFill>
                <a:srgbClr val="000000"/>
              </a:solidFill>
              <a:latin typeface="Open Sans 2 Bold"/>
              <a:ea typeface="Open Sans 2 Bold"/>
              <a:cs typeface="Open Sans 2 Bold"/>
              <a:sym typeface="Open Sans 2 Bold"/>
            </a:endParaRPr>
          </a:p>
          <a:p>
            <a:pPr algn="l">
              <a:lnSpc>
                <a:spcPts val="3714"/>
              </a:lnSpc>
            </a:pPr>
            <a:r>
              <a:rPr lang="en-US" sz="1703" spc="238">
                <a:solidFill>
                  <a:srgbClr val="000000"/>
                </a:solidFill>
                <a:latin typeface="Open Sans 2"/>
                <a:ea typeface="Open Sans 2"/>
                <a:cs typeface="Open Sans 2"/>
                <a:sym typeface="Open Sans 2"/>
              </a:rPr>
              <a:t>15 perguntas, organizada em 6 competências</a:t>
            </a:r>
          </a:p>
          <a:p>
            <a:pPr algn="l">
              <a:lnSpc>
                <a:spcPts val="3714"/>
              </a:lnSpc>
            </a:pPr>
            <a:r>
              <a:rPr lang="en-US" sz="1703" spc="238">
                <a:solidFill>
                  <a:srgbClr val="000000"/>
                </a:solidFill>
                <a:latin typeface="Open Sans 2"/>
                <a:ea typeface="Open Sans 2"/>
                <a:cs typeface="Open Sans 2"/>
                <a:sym typeface="Open Sans 2"/>
              </a:rPr>
              <a:t>Na Escala Likert proposta são atribuídos valores para cada opção de resposta: </a:t>
            </a:r>
          </a:p>
          <a:p>
            <a:pPr algn="l">
              <a:lnSpc>
                <a:spcPts val="3222"/>
              </a:lnSpc>
            </a:pPr>
            <a:endParaRPr lang="en-US" sz="1703" spc="238">
              <a:solidFill>
                <a:srgbClr val="000000"/>
              </a:solidFill>
              <a:latin typeface="Open Sans 2"/>
              <a:ea typeface="Open Sans 2"/>
              <a:cs typeface="Open Sans 2"/>
              <a:sym typeface="Open Sans 2"/>
            </a:endParaRPr>
          </a:p>
        </p:txBody>
      </p:sp>
      <p:sp>
        <p:nvSpPr>
          <p:cNvPr id="11" name="TextBox 11"/>
          <p:cNvSpPr txBox="1"/>
          <p:nvPr/>
        </p:nvSpPr>
        <p:spPr>
          <a:xfrm>
            <a:off x="9444116" y="1757961"/>
            <a:ext cx="8461953" cy="1868735"/>
          </a:xfrm>
          <a:prstGeom prst="rect">
            <a:avLst/>
          </a:prstGeom>
        </p:spPr>
        <p:txBody>
          <a:bodyPr lIns="0" tIns="0" rIns="0" bIns="0" rtlCol="0" anchor="t">
            <a:spAutoFit/>
          </a:bodyPr>
          <a:lstStyle/>
          <a:p>
            <a:pPr algn="just">
              <a:lnSpc>
                <a:spcPts val="2523"/>
              </a:lnSpc>
            </a:pPr>
            <a:r>
              <a:rPr lang="en-US" sz="1802" spc="261">
                <a:solidFill>
                  <a:srgbClr val="000000"/>
                </a:solidFill>
                <a:latin typeface="Open Sans 2"/>
                <a:ea typeface="Open Sans 2"/>
                <a:cs typeface="Open Sans 2"/>
                <a:sym typeface="Open Sans 2"/>
              </a:rPr>
              <a:t>Segundo discutido na CNPMMB algumas questões terão pesos diferentes, serão elas, questão de nº4 e 6, com peso 2. E as questões nº 8, 9, 13 e 15, terão peso 0,5.</a:t>
            </a:r>
          </a:p>
          <a:p>
            <a:pPr algn="just">
              <a:lnSpc>
                <a:spcPts val="2523"/>
              </a:lnSpc>
            </a:pPr>
            <a:endParaRPr lang="en-US" sz="1802" spc="261">
              <a:solidFill>
                <a:srgbClr val="000000"/>
              </a:solidFill>
              <a:latin typeface="Open Sans 2"/>
              <a:ea typeface="Open Sans 2"/>
              <a:cs typeface="Open Sans 2"/>
              <a:sym typeface="Open Sans 2"/>
            </a:endParaRPr>
          </a:p>
          <a:p>
            <a:pPr algn="just">
              <a:lnSpc>
                <a:spcPts val="2523"/>
              </a:lnSpc>
            </a:pPr>
            <a:endParaRPr lang="en-US" sz="1802" spc="261">
              <a:solidFill>
                <a:srgbClr val="000000"/>
              </a:solidFill>
              <a:latin typeface="Open Sans 2"/>
              <a:ea typeface="Open Sans 2"/>
              <a:cs typeface="Open Sans 2"/>
              <a:sym typeface="Open Sans 2"/>
            </a:endParaRPr>
          </a:p>
          <a:p>
            <a:pPr algn="just">
              <a:lnSpc>
                <a:spcPts val="2523"/>
              </a:lnSpc>
            </a:pPr>
            <a:endParaRPr lang="en-US" sz="1802" spc="261">
              <a:solidFill>
                <a:srgbClr val="000000"/>
              </a:solidFill>
              <a:latin typeface="Open Sans 2"/>
              <a:ea typeface="Open Sans 2"/>
              <a:cs typeface="Open Sans 2"/>
              <a:sym typeface="Open Sans 2"/>
            </a:endParaRPr>
          </a:p>
        </p:txBody>
      </p:sp>
      <p:sp>
        <p:nvSpPr>
          <p:cNvPr id="12" name="TextBox 12"/>
          <p:cNvSpPr txBox="1"/>
          <p:nvPr/>
        </p:nvSpPr>
        <p:spPr>
          <a:xfrm>
            <a:off x="9444116" y="2989440"/>
            <a:ext cx="8250674" cy="5449569"/>
          </a:xfrm>
          <a:prstGeom prst="rect">
            <a:avLst/>
          </a:prstGeom>
        </p:spPr>
        <p:txBody>
          <a:bodyPr lIns="0" tIns="0" rIns="0" bIns="0" rtlCol="0" anchor="t">
            <a:spAutoFit/>
          </a:bodyPr>
          <a:lstStyle/>
          <a:p>
            <a:pPr algn="just">
              <a:lnSpc>
                <a:spcPts val="3080"/>
              </a:lnSpc>
            </a:pPr>
            <a:r>
              <a:rPr lang="en-US" sz="2200" i="1">
                <a:solidFill>
                  <a:srgbClr val="000000"/>
                </a:solidFill>
                <a:latin typeface="Open Sans 3 Italics"/>
                <a:ea typeface="Open Sans 3 Italics"/>
                <a:cs typeface="Open Sans 3 Italics"/>
                <a:sym typeface="Open Sans 3 Italics"/>
              </a:rPr>
              <a:t>O cálculo da nota final da avaliação será realizado com base na média ponderada, em que o valor de cada questão, variando de 1 (um) a 5 (cinco), será multiplicado pelo peso correspondente, que pode ser 0,5, 1,0 ou 2,0. Após esse cálculo, os resultados serão padronizados por meio de um ajuste de escala utilizando transformação linear, de modo que a nota final seja ajustada para uma faixa de 0 a 10.</a:t>
            </a:r>
          </a:p>
          <a:p>
            <a:pPr algn="l">
              <a:lnSpc>
                <a:spcPts val="3080"/>
              </a:lnSpc>
            </a:pPr>
            <a:endParaRPr lang="en-US" sz="2200" i="1">
              <a:solidFill>
                <a:srgbClr val="000000"/>
              </a:solidFill>
              <a:latin typeface="Open Sans 3 Italics"/>
              <a:ea typeface="Open Sans 3 Italics"/>
              <a:cs typeface="Open Sans 3 Italics"/>
              <a:sym typeface="Open Sans 3 Italics"/>
            </a:endParaRPr>
          </a:p>
          <a:p>
            <a:pPr algn="l">
              <a:lnSpc>
                <a:spcPts val="3080"/>
              </a:lnSpc>
            </a:pPr>
            <a:r>
              <a:rPr lang="en-US" sz="2200" b="1">
                <a:solidFill>
                  <a:srgbClr val="000000"/>
                </a:solidFill>
                <a:latin typeface="Open Sans 3 Bold"/>
                <a:ea typeface="Open Sans 3 Bold"/>
                <a:cs typeface="Open Sans 3 Bold"/>
                <a:sym typeface="Open Sans 3 Bold"/>
              </a:rPr>
              <a:t>Cálculo do Resultado Final</a:t>
            </a:r>
          </a:p>
          <a:p>
            <a:pPr algn="l">
              <a:lnSpc>
                <a:spcPts val="3080"/>
              </a:lnSpc>
            </a:pPr>
            <a:endParaRPr lang="en-US" sz="2200" b="1">
              <a:solidFill>
                <a:srgbClr val="000000"/>
              </a:solidFill>
              <a:latin typeface="Open Sans 3 Bold"/>
              <a:ea typeface="Open Sans 3 Bold"/>
              <a:cs typeface="Open Sans 3 Bold"/>
              <a:sym typeface="Open Sans 3 Bold"/>
            </a:endParaRPr>
          </a:p>
          <a:p>
            <a:pPr algn="l">
              <a:lnSpc>
                <a:spcPts val="3080"/>
              </a:lnSpc>
            </a:pPr>
            <a:r>
              <a:rPr lang="en-US" sz="2200">
                <a:solidFill>
                  <a:srgbClr val="000000"/>
                </a:solidFill>
                <a:latin typeface="Open Sans 3"/>
                <a:ea typeface="Open Sans 3"/>
                <a:cs typeface="Open Sans 3"/>
                <a:sym typeface="Open Sans 3"/>
              </a:rPr>
              <a:t>A nota final pode variar entre 15 (mínimo) e 75 (máximo), será obtida pelo somatório das notas das questões ponderadas pelos respectivos pesos.</a:t>
            </a:r>
          </a:p>
          <a:p>
            <a:pPr algn="ctr">
              <a:lnSpc>
                <a:spcPts val="3080"/>
              </a:lnSpc>
            </a:pPr>
            <a:endParaRPr lang="en-US" sz="2200">
              <a:solidFill>
                <a:srgbClr val="000000"/>
              </a:solidFill>
              <a:latin typeface="Open Sans 3"/>
              <a:ea typeface="Open Sans 3"/>
              <a:cs typeface="Open Sans 3"/>
              <a:sym typeface="Open Sans 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2980374" y="3672754"/>
            <a:ext cx="3350002" cy="2034365"/>
          </a:xfrm>
          <a:custGeom>
            <a:avLst/>
            <a:gdLst/>
            <a:ahLst/>
            <a:cxnLst/>
            <a:rect l="l" t="t" r="r" b="b"/>
            <a:pathLst>
              <a:path w="3350002" h="2034365">
                <a:moveTo>
                  <a:pt x="0" y="0"/>
                </a:moveTo>
                <a:lnTo>
                  <a:pt x="3350003" y="0"/>
                </a:lnTo>
                <a:lnTo>
                  <a:pt x="3350003" y="2034365"/>
                </a:lnTo>
                <a:lnTo>
                  <a:pt x="0" y="2034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5">
              <a:alphaModFix amt="50000"/>
            </a:blip>
            <a:stretch>
              <a:fillRect l="-421644" b="-553355"/>
            </a:stretch>
          </a:blipFill>
        </p:spPr>
      </p:sp>
      <p:sp>
        <p:nvSpPr>
          <p:cNvPr id="5" name="Freeform 5"/>
          <p:cNvSpPr/>
          <p:nvPr/>
        </p:nvSpPr>
        <p:spPr>
          <a:xfrm>
            <a:off x="6986741" y="2770205"/>
            <a:ext cx="11301259" cy="6201566"/>
          </a:xfrm>
          <a:custGeom>
            <a:avLst/>
            <a:gdLst/>
            <a:ahLst/>
            <a:cxnLst/>
            <a:rect l="l" t="t" r="r" b="b"/>
            <a:pathLst>
              <a:path w="11301259" h="6201566">
                <a:moveTo>
                  <a:pt x="0" y="0"/>
                </a:moveTo>
                <a:lnTo>
                  <a:pt x="11301259" y="0"/>
                </a:lnTo>
                <a:lnTo>
                  <a:pt x="11301259" y="6201566"/>
                </a:lnTo>
                <a:lnTo>
                  <a:pt x="0" y="6201566"/>
                </a:lnTo>
                <a:lnTo>
                  <a:pt x="0" y="0"/>
                </a:lnTo>
                <a:close/>
              </a:path>
            </a:pathLst>
          </a:custGeom>
          <a:blipFill>
            <a:blip r:embed="rId6"/>
            <a:stretch>
              <a:fillRect/>
            </a:stretch>
          </a:blipFill>
        </p:spPr>
      </p:sp>
      <p:sp>
        <p:nvSpPr>
          <p:cNvPr id="6" name="TextBox 6"/>
          <p:cNvSpPr txBox="1"/>
          <p:nvPr/>
        </p:nvSpPr>
        <p:spPr>
          <a:xfrm>
            <a:off x="678000" y="266515"/>
            <a:ext cx="11616278" cy="762185"/>
          </a:xfrm>
          <a:prstGeom prst="rect">
            <a:avLst/>
          </a:prstGeom>
        </p:spPr>
        <p:txBody>
          <a:bodyPr lIns="0" tIns="0" rIns="0" bIns="0" rtlCol="0" anchor="t">
            <a:spAutoFit/>
          </a:bodyPr>
          <a:lstStyle/>
          <a:p>
            <a:pPr algn="l">
              <a:lnSpc>
                <a:spcPts val="6594"/>
              </a:lnSpc>
            </a:pPr>
            <a:r>
              <a:rPr lang="en-US" sz="3996">
                <a:solidFill>
                  <a:srgbClr val="4260FB"/>
                </a:solidFill>
                <a:latin typeface="Rawline 1"/>
                <a:ea typeface="Rawline 1"/>
                <a:cs typeface="Rawline 1"/>
                <a:sym typeface="Rawline 1"/>
              </a:rPr>
              <a:t>AVALIAÇÃO DE DESEMPENHO ANUAL  - PMM</a:t>
            </a:r>
          </a:p>
        </p:txBody>
      </p:sp>
      <p:sp>
        <p:nvSpPr>
          <p:cNvPr id="7" name="TextBox 7"/>
          <p:cNvSpPr txBox="1"/>
          <p:nvPr/>
        </p:nvSpPr>
        <p:spPr>
          <a:xfrm>
            <a:off x="678000" y="2001122"/>
            <a:ext cx="5356027" cy="2269980"/>
          </a:xfrm>
          <a:prstGeom prst="rect">
            <a:avLst/>
          </a:prstGeom>
        </p:spPr>
        <p:txBody>
          <a:bodyPr lIns="0" tIns="0" rIns="0" bIns="0" rtlCol="0" anchor="t">
            <a:spAutoFit/>
          </a:bodyPr>
          <a:lstStyle/>
          <a:p>
            <a:pPr algn="ctr">
              <a:lnSpc>
                <a:spcPts val="4558"/>
              </a:lnSpc>
            </a:pPr>
            <a:r>
              <a:rPr lang="en-US" sz="3255" b="1" u="sng" spc="325">
                <a:solidFill>
                  <a:srgbClr val="000000"/>
                </a:solidFill>
                <a:latin typeface="Open Sans 2 Bold"/>
                <a:ea typeface="Open Sans 2 Bold"/>
                <a:cs typeface="Open Sans 2 Bold"/>
                <a:sym typeface="Open Sans 2 Bold"/>
              </a:rPr>
              <a:t>FLUXO DE OPERACIONALIZAÇÃO</a:t>
            </a:r>
          </a:p>
          <a:p>
            <a:pPr algn="ctr">
              <a:lnSpc>
                <a:spcPts val="4558"/>
              </a:lnSpc>
            </a:pPr>
            <a:endParaRPr lang="en-US" sz="3255" b="1" u="sng" spc="325">
              <a:solidFill>
                <a:srgbClr val="000000"/>
              </a:solidFill>
              <a:latin typeface="Open Sans 2 Bold"/>
              <a:ea typeface="Open Sans 2 Bold"/>
              <a:cs typeface="Open Sans 2 Bold"/>
              <a:sym typeface="Open Sans 2 Bold"/>
            </a:endParaRPr>
          </a:p>
          <a:p>
            <a:pPr algn="ctr">
              <a:lnSpc>
                <a:spcPts val="4558"/>
              </a:lnSpc>
            </a:pPr>
            <a:endParaRPr lang="en-US" sz="3255" b="1" u="sng" spc="325">
              <a:solidFill>
                <a:srgbClr val="000000"/>
              </a:solidFill>
              <a:latin typeface="Open Sans 2 Bold"/>
              <a:ea typeface="Open Sans 2 Bold"/>
              <a:cs typeface="Open Sans 2 Bold"/>
              <a:sym typeface="Open Sans 2 Bold"/>
            </a:endParaRPr>
          </a:p>
        </p:txBody>
      </p:sp>
      <p:graphicFrame>
        <p:nvGraphicFramePr>
          <p:cNvPr id="8" name="Table 8"/>
          <p:cNvGraphicFramePr>
            <a:graphicFrameLocks noGrp="1"/>
          </p:cNvGraphicFramePr>
          <p:nvPr/>
        </p:nvGraphicFramePr>
        <p:xfrm>
          <a:off x="341581" y="6273201"/>
          <a:ext cx="5829104" cy="2164857"/>
        </p:xfrm>
        <a:graphic>
          <a:graphicData uri="http://schemas.openxmlformats.org/drawingml/2006/table">
            <a:tbl>
              <a:tblPr/>
              <a:tblGrid>
                <a:gridCol w="2914552">
                  <a:extLst>
                    <a:ext uri="{9D8B030D-6E8A-4147-A177-3AD203B41FA5}">
                      <a16:colId xmlns:a16="http://schemas.microsoft.com/office/drawing/2014/main" val="20000"/>
                    </a:ext>
                  </a:extLst>
                </a:gridCol>
                <a:gridCol w="2914552">
                  <a:extLst>
                    <a:ext uri="{9D8B030D-6E8A-4147-A177-3AD203B41FA5}">
                      <a16:colId xmlns:a16="http://schemas.microsoft.com/office/drawing/2014/main" val="20001"/>
                    </a:ext>
                  </a:extLst>
                </a:gridCol>
              </a:tblGrid>
              <a:tr h="734505">
                <a:tc gridSpan="2">
                  <a:txBody>
                    <a:bodyPr/>
                    <a:lstStyle/>
                    <a:p>
                      <a:pPr algn="ctr">
                        <a:lnSpc>
                          <a:spcPts val="2526"/>
                        </a:lnSpc>
                        <a:defRPr/>
                      </a:pPr>
                      <a:r>
                        <a:rPr lang="en-US" sz="1804" b="1">
                          <a:solidFill>
                            <a:srgbClr val="000000"/>
                          </a:solidFill>
                          <a:latin typeface="Open Sans 2 Bold"/>
                          <a:ea typeface="Open Sans 2 Bold"/>
                          <a:cs typeface="Open Sans 2 Bold"/>
                          <a:sym typeface="Open Sans 2 Bold"/>
                        </a:rPr>
                        <a:t>Conceito da Avaliação Final </a:t>
                      </a:r>
                      <a:endParaRPr lang="en-US" sz="1100"/>
                    </a:p>
                  </a:txBody>
                  <a:tcPr marL="156283" marR="156283" marT="156283" marB="156283" anchor="ctr">
                    <a:lnL w="31257" cap="flat" cmpd="sng" algn="ctr">
                      <a:solidFill>
                        <a:srgbClr val="000000"/>
                      </a:solidFill>
                      <a:prstDash val="solid"/>
                      <a:round/>
                      <a:headEnd type="none" w="med" len="med"/>
                      <a:tailEnd type="none" w="med" len="med"/>
                    </a:lnL>
                    <a:lnR w="31257" cap="flat" cmpd="sng" algn="ctr">
                      <a:solidFill>
                        <a:srgbClr val="000000"/>
                      </a:solidFill>
                      <a:prstDash val="solid"/>
                      <a:round/>
                      <a:headEnd type="none" w="med" len="med"/>
                      <a:tailEnd type="none" w="med" len="med"/>
                    </a:lnR>
                    <a:lnT w="31257" cap="flat" cmpd="sng" algn="ctr">
                      <a:solidFill>
                        <a:srgbClr val="000000"/>
                      </a:solidFill>
                      <a:prstDash val="solid"/>
                      <a:round/>
                      <a:headEnd type="none" w="med" len="med"/>
                      <a:tailEnd type="none" w="med" len="med"/>
                    </a:lnT>
                    <a:lnB w="31257" cap="flat" cmpd="sng" algn="ctr">
                      <a:solidFill>
                        <a:srgbClr val="000000"/>
                      </a:solidFill>
                      <a:prstDash val="solid"/>
                      <a:round/>
                      <a:headEnd type="none" w="med" len="med"/>
                      <a:tailEnd type="none" w="med" len="med"/>
                    </a:lnB>
                  </a:tcPr>
                </a:tc>
                <a:tc hMerge="1">
                  <a:txBody>
                    <a:bodyPr/>
                    <a:lstStyle/>
                    <a:p>
                      <a:pPr algn="ctr">
                        <a:lnSpc>
                          <a:spcPts val="2526"/>
                        </a:lnSpc>
                        <a:defRPr/>
                      </a:pPr>
                      <a:r>
                        <a:rPr lang="en-US" sz="1804" b="1">
                          <a:solidFill>
                            <a:srgbClr val="000000"/>
                          </a:solidFill>
                          <a:latin typeface="Open Sans 2 Bold"/>
                          <a:ea typeface="Open Sans 2 Bold"/>
                          <a:cs typeface="Open Sans 2 Bold"/>
                          <a:sym typeface="Open Sans 2 Bold"/>
                        </a:rPr>
                        <a:t>Conceito da Avaliação Final </a:t>
                      </a:r>
                      <a:endParaRPr lang="en-US" sz="1100"/>
                    </a:p>
                  </a:txBody>
                  <a:tcPr marL="156283" marR="156283" marT="156283" marB="156283" anchor="ctr">
                    <a:lnL w="31257" cap="flat" cmpd="sng" algn="ctr">
                      <a:solidFill>
                        <a:srgbClr val="000000"/>
                      </a:solidFill>
                      <a:prstDash val="solid"/>
                      <a:round/>
                      <a:headEnd type="none" w="med" len="med"/>
                      <a:tailEnd type="none" w="med" len="med"/>
                    </a:lnL>
                    <a:lnR w="31257" cap="flat" cmpd="sng" algn="ctr">
                      <a:solidFill>
                        <a:srgbClr val="000000"/>
                      </a:solidFill>
                      <a:prstDash val="solid"/>
                      <a:round/>
                      <a:headEnd type="none" w="med" len="med"/>
                      <a:tailEnd type="none" w="med" len="med"/>
                    </a:lnR>
                    <a:lnT w="31257" cap="flat" cmpd="sng" algn="ctr">
                      <a:solidFill>
                        <a:srgbClr val="000000"/>
                      </a:solidFill>
                      <a:prstDash val="solid"/>
                      <a:round/>
                      <a:headEnd type="none" w="med" len="med"/>
                      <a:tailEnd type="none" w="med" len="med"/>
                    </a:lnT>
                    <a:lnB w="312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5176">
                <a:tc>
                  <a:txBody>
                    <a:bodyPr/>
                    <a:lstStyle/>
                    <a:p>
                      <a:pPr algn="r">
                        <a:lnSpc>
                          <a:spcPts val="2653"/>
                        </a:lnSpc>
                        <a:defRPr/>
                      </a:pPr>
                      <a:r>
                        <a:rPr lang="en-US" sz="1722" spc="63">
                          <a:solidFill>
                            <a:srgbClr val="000000"/>
                          </a:solidFill>
                          <a:latin typeface="Open Sans 2"/>
                          <a:ea typeface="Open Sans 2"/>
                          <a:cs typeface="Open Sans 2"/>
                          <a:sym typeface="Open Sans 2"/>
                        </a:rPr>
                        <a:t>Avaliação Final           </a:t>
                      </a:r>
                      <a:r>
                        <a:rPr lang="en-US" sz="1722" b="1" spc="63">
                          <a:solidFill>
                            <a:srgbClr val="000000"/>
                          </a:solidFill>
                          <a:latin typeface="Open Sans 2 Bold"/>
                          <a:ea typeface="Open Sans 2 Bold"/>
                          <a:cs typeface="Open Sans 2 Bold"/>
                          <a:sym typeface="Open Sans 2 Bold"/>
                        </a:rPr>
                        <a:t>4</a:t>
                      </a:r>
                      <a:endParaRPr lang="en-US" sz="1100"/>
                    </a:p>
                  </a:txBody>
                  <a:tcPr marL="156283" marR="156283" marT="156283" marB="156283" anchor="ctr">
                    <a:lnL w="31257" cap="flat" cmpd="sng" algn="ctr">
                      <a:solidFill>
                        <a:srgbClr val="000000"/>
                      </a:solidFill>
                      <a:prstDash val="solid"/>
                      <a:round/>
                      <a:headEnd type="none" w="med" len="med"/>
                      <a:tailEnd type="none" w="med" len="med"/>
                    </a:lnL>
                    <a:lnR w="31257" cap="flat" cmpd="sng" algn="ctr">
                      <a:solidFill>
                        <a:srgbClr val="000000"/>
                      </a:solidFill>
                      <a:prstDash val="solid"/>
                      <a:round/>
                      <a:headEnd type="none" w="med" len="med"/>
                      <a:tailEnd type="none" w="med" len="med"/>
                    </a:lnR>
                    <a:lnT w="31257" cap="flat" cmpd="sng" algn="ctr">
                      <a:solidFill>
                        <a:srgbClr val="000000"/>
                      </a:solidFill>
                      <a:prstDash val="solid"/>
                      <a:round/>
                      <a:headEnd type="none" w="med" len="med"/>
                      <a:tailEnd type="none" w="med" len="med"/>
                    </a:lnT>
                    <a:lnB w="31257" cap="flat" cmpd="sng" algn="ctr">
                      <a:solidFill>
                        <a:srgbClr val="000000"/>
                      </a:solidFill>
                      <a:prstDash val="solid"/>
                      <a:round/>
                      <a:headEnd type="none" w="med" len="med"/>
                      <a:tailEnd type="none" w="med" len="med"/>
                    </a:lnB>
                  </a:tcPr>
                </a:tc>
                <a:tc>
                  <a:txBody>
                    <a:bodyPr/>
                    <a:lstStyle/>
                    <a:p>
                      <a:pPr algn="ctr">
                        <a:lnSpc>
                          <a:spcPts val="2297"/>
                        </a:lnSpc>
                        <a:defRPr/>
                      </a:pPr>
                      <a:r>
                        <a:rPr lang="en-US" sz="1640">
                          <a:solidFill>
                            <a:srgbClr val="000000"/>
                          </a:solidFill>
                          <a:latin typeface="Open Sans 2"/>
                          <a:ea typeface="Open Sans 2"/>
                          <a:cs typeface="Open Sans 2"/>
                          <a:sym typeface="Open Sans 2"/>
                        </a:rPr>
                        <a:t>Satisfatório </a:t>
                      </a:r>
                      <a:endParaRPr lang="en-US" sz="1100"/>
                    </a:p>
                  </a:txBody>
                  <a:tcPr marL="156283" marR="156283" marT="156283" marB="156283" anchor="ctr">
                    <a:lnL w="31257" cap="flat" cmpd="sng" algn="ctr">
                      <a:solidFill>
                        <a:srgbClr val="000000"/>
                      </a:solidFill>
                      <a:prstDash val="solid"/>
                      <a:round/>
                      <a:headEnd type="none" w="med" len="med"/>
                      <a:tailEnd type="none" w="med" len="med"/>
                    </a:lnL>
                    <a:lnR w="31257" cap="flat" cmpd="sng" algn="ctr">
                      <a:solidFill>
                        <a:srgbClr val="000000"/>
                      </a:solidFill>
                      <a:prstDash val="solid"/>
                      <a:round/>
                      <a:headEnd type="none" w="med" len="med"/>
                      <a:tailEnd type="none" w="med" len="med"/>
                    </a:lnR>
                    <a:lnT w="31257" cap="flat" cmpd="sng" algn="ctr">
                      <a:solidFill>
                        <a:srgbClr val="000000"/>
                      </a:solidFill>
                      <a:prstDash val="solid"/>
                      <a:round/>
                      <a:headEnd type="none" w="med" len="med"/>
                      <a:tailEnd type="none" w="med" len="med"/>
                    </a:lnT>
                    <a:lnB w="312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5176">
                <a:tc>
                  <a:txBody>
                    <a:bodyPr/>
                    <a:lstStyle/>
                    <a:p>
                      <a:pPr algn="ctr">
                        <a:lnSpc>
                          <a:spcPts val="2411"/>
                        </a:lnSpc>
                        <a:defRPr/>
                      </a:pPr>
                      <a:r>
                        <a:rPr lang="en-US" sz="1722">
                          <a:solidFill>
                            <a:srgbClr val="000000"/>
                          </a:solidFill>
                          <a:latin typeface="Open Sans 2"/>
                          <a:ea typeface="Open Sans 2"/>
                          <a:cs typeface="Open Sans 2"/>
                          <a:sym typeface="Open Sans 2"/>
                        </a:rPr>
                        <a:t>Avaliação Final            </a:t>
                      </a:r>
                      <a:r>
                        <a:rPr lang="en-US" sz="1722" b="1">
                          <a:solidFill>
                            <a:srgbClr val="000000"/>
                          </a:solidFill>
                          <a:latin typeface="Open Sans 2 Bold"/>
                          <a:ea typeface="Open Sans 2 Bold"/>
                          <a:cs typeface="Open Sans 2 Bold"/>
                          <a:sym typeface="Open Sans 2 Bold"/>
                        </a:rPr>
                        <a:t> 4</a:t>
                      </a:r>
                      <a:endParaRPr lang="en-US" sz="1100"/>
                    </a:p>
                  </a:txBody>
                  <a:tcPr marL="156283" marR="156283" marT="156283" marB="156283" anchor="ctr">
                    <a:lnL w="31257" cap="flat" cmpd="sng" algn="ctr">
                      <a:solidFill>
                        <a:srgbClr val="000000"/>
                      </a:solidFill>
                      <a:prstDash val="solid"/>
                      <a:round/>
                      <a:headEnd type="none" w="med" len="med"/>
                      <a:tailEnd type="none" w="med" len="med"/>
                    </a:lnL>
                    <a:lnR w="31257" cap="flat" cmpd="sng" algn="ctr">
                      <a:solidFill>
                        <a:srgbClr val="000000"/>
                      </a:solidFill>
                      <a:prstDash val="solid"/>
                      <a:round/>
                      <a:headEnd type="none" w="med" len="med"/>
                      <a:tailEnd type="none" w="med" len="med"/>
                    </a:lnR>
                    <a:lnT w="31257" cap="flat" cmpd="sng" algn="ctr">
                      <a:solidFill>
                        <a:srgbClr val="000000"/>
                      </a:solidFill>
                      <a:prstDash val="solid"/>
                      <a:round/>
                      <a:headEnd type="none" w="med" len="med"/>
                      <a:tailEnd type="none" w="med" len="med"/>
                    </a:lnT>
                    <a:lnB w="31257" cap="flat" cmpd="sng" algn="ctr">
                      <a:solidFill>
                        <a:srgbClr val="000000"/>
                      </a:solidFill>
                      <a:prstDash val="solid"/>
                      <a:round/>
                      <a:headEnd type="none" w="med" len="med"/>
                      <a:tailEnd type="none" w="med" len="med"/>
                    </a:lnB>
                  </a:tcPr>
                </a:tc>
                <a:tc>
                  <a:txBody>
                    <a:bodyPr/>
                    <a:lstStyle/>
                    <a:p>
                      <a:pPr algn="ctr">
                        <a:lnSpc>
                          <a:spcPts val="2297"/>
                        </a:lnSpc>
                        <a:defRPr/>
                      </a:pPr>
                      <a:r>
                        <a:rPr lang="en-US" sz="1640">
                          <a:solidFill>
                            <a:srgbClr val="000000"/>
                          </a:solidFill>
                          <a:latin typeface="Open Sans 2"/>
                          <a:ea typeface="Open Sans 2"/>
                          <a:cs typeface="Open Sans 2"/>
                          <a:sym typeface="Open Sans 2"/>
                        </a:rPr>
                        <a:t>Precisa Melhorar</a:t>
                      </a:r>
                      <a:endParaRPr lang="en-US" sz="1100"/>
                    </a:p>
                  </a:txBody>
                  <a:tcPr marL="156283" marR="156283" marT="156283" marB="156283" anchor="ctr">
                    <a:lnL w="31257" cap="flat" cmpd="sng" algn="ctr">
                      <a:solidFill>
                        <a:srgbClr val="000000"/>
                      </a:solidFill>
                      <a:prstDash val="solid"/>
                      <a:round/>
                      <a:headEnd type="none" w="med" len="med"/>
                      <a:tailEnd type="none" w="med" len="med"/>
                    </a:lnL>
                    <a:lnR w="31257" cap="flat" cmpd="sng" algn="ctr">
                      <a:solidFill>
                        <a:srgbClr val="000000"/>
                      </a:solidFill>
                      <a:prstDash val="solid"/>
                      <a:round/>
                      <a:headEnd type="none" w="med" len="med"/>
                      <a:tailEnd type="none" w="med" len="med"/>
                    </a:lnR>
                    <a:lnT w="31257" cap="flat" cmpd="sng" algn="ctr">
                      <a:solidFill>
                        <a:srgbClr val="000000"/>
                      </a:solidFill>
                      <a:prstDash val="solid"/>
                      <a:round/>
                      <a:headEnd type="none" w="med" len="med"/>
                      <a:tailEnd type="none" w="med" len="med"/>
                    </a:lnT>
                    <a:lnB w="3125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a:off x="2314289" y="7136241"/>
            <a:ext cx="437980" cy="438777"/>
          </a:xfrm>
          <a:custGeom>
            <a:avLst/>
            <a:gdLst/>
            <a:ahLst/>
            <a:cxnLst/>
            <a:rect l="l" t="t" r="r" b="b"/>
            <a:pathLst>
              <a:path w="437980" h="438777">
                <a:moveTo>
                  <a:pt x="0" y="0"/>
                </a:moveTo>
                <a:lnTo>
                  <a:pt x="437979" y="0"/>
                </a:lnTo>
                <a:lnTo>
                  <a:pt x="437979" y="438777"/>
                </a:lnTo>
                <a:lnTo>
                  <a:pt x="0" y="4387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flipH="1">
            <a:off x="2247614" y="7896807"/>
            <a:ext cx="381814" cy="455526"/>
          </a:xfrm>
          <a:custGeom>
            <a:avLst/>
            <a:gdLst/>
            <a:ahLst/>
            <a:cxnLst/>
            <a:rect l="l" t="t" r="r" b="b"/>
            <a:pathLst>
              <a:path w="381814" h="455526">
                <a:moveTo>
                  <a:pt x="381813" y="0"/>
                </a:moveTo>
                <a:lnTo>
                  <a:pt x="0" y="0"/>
                </a:lnTo>
                <a:lnTo>
                  <a:pt x="0" y="455526"/>
                </a:lnTo>
                <a:lnTo>
                  <a:pt x="381813" y="455526"/>
                </a:lnTo>
                <a:lnTo>
                  <a:pt x="381813"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rot="-10800000">
            <a:off x="7557570" y="-2556"/>
            <a:ext cx="10289556" cy="10289556"/>
          </a:xfrm>
          <a:custGeom>
            <a:avLst/>
            <a:gdLst/>
            <a:ahLst/>
            <a:cxnLst/>
            <a:rect l="l" t="t" r="r" b="b"/>
            <a:pathLst>
              <a:path w="10289556" h="10289556">
                <a:moveTo>
                  <a:pt x="0" y="0"/>
                </a:moveTo>
                <a:lnTo>
                  <a:pt x="10289556" y="0"/>
                </a:lnTo>
                <a:lnTo>
                  <a:pt x="10289556" y="10289556"/>
                </a:lnTo>
                <a:lnTo>
                  <a:pt x="0" y="10289556"/>
                </a:lnTo>
                <a:lnTo>
                  <a:pt x="0" y="0"/>
                </a:lnTo>
                <a:close/>
              </a:path>
            </a:pathLst>
          </a:custGeom>
          <a:blipFill>
            <a:blip r:embed="rId3">
              <a:alphaModFix amt="81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0" y="34993"/>
            <a:ext cx="18288000" cy="10287000"/>
            <a:chOff x="0" y="0"/>
            <a:chExt cx="4816593" cy="2709333"/>
          </a:xfrm>
        </p:grpSpPr>
        <p:sp>
          <p:nvSpPr>
            <p:cNvPr id="5" name="Freeform 5"/>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28627"/>
              </a:srgbClr>
            </a:solidFill>
            <a:ln cap="sq">
              <a:noFill/>
              <a:prstDash val="solid"/>
              <a:miter/>
            </a:ln>
          </p:spPr>
        </p:sp>
        <p:sp>
          <p:nvSpPr>
            <p:cNvPr id="6" name="TextBox 6"/>
            <p:cNvSpPr txBox="1"/>
            <p:nvPr/>
          </p:nvSpPr>
          <p:spPr>
            <a:xfrm>
              <a:off x="0" y="28575"/>
              <a:ext cx="4816593" cy="2680758"/>
            </a:xfrm>
            <a:prstGeom prst="rect">
              <a:avLst/>
            </a:prstGeom>
          </p:spPr>
          <p:txBody>
            <a:bodyPr lIns="50800" tIns="50800" rIns="50800" bIns="50800" rtlCol="0" anchor="ctr"/>
            <a:lstStyle/>
            <a:p>
              <a:pPr algn="ctr">
                <a:lnSpc>
                  <a:spcPts val="2825"/>
                </a:lnSpc>
              </a:pPr>
              <a:endParaRPr/>
            </a:p>
          </p:txBody>
        </p:sp>
      </p:grpSp>
      <p:sp>
        <p:nvSpPr>
          <p:cNvPr id="7" name="Freeform 7"/>
          <p:cNvSpPr/>
          <p:nvPr/>
        </p:nvSpPr>
        <p:spPr>
          <a:xfrm rot="-10800000">
            <a:off x="7998444" y="-2556"/>
            <a:ext cx="10289556" cy="10289556"/>
          </a:xfrm>
          <a:custGeom>
            <a:avLst/>
            <a:gdLst/>
            <a:ahLst/>
            <a:cxnLst/>
            <a:rect l="l" t="t" r="r" b="b"/>
            <a:pathLst>
              <a:path w="10289556" h="10289556">
                <a:moveTo>
                  <a:pt x="0" y="0"/>
                </a:moveTo>
                <a:lnTo>
                  <a:pt x="10289556" y="0"/>
                </a:lnTo>
                <a:lnTo>
                  <a:pt x="10289556" y="10289556"/>
                </a:lnTo>
                <a:lnTo>
                  <a:pt x="0" y="10289556"/>
                </a:lnTo>
                <a:lnTo>
                  <a:pt x="0" y="0"/>
                </a:lnTo>
                <a:close/>
              </a:path>
            </a:pathLst>
          </a:custGeom>
          <a:blipFill>
            <a:blip r:embed="rId3">
              <a:alphaModFix amt="81000"/>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4674031" y="3275658"/>
            <a:ext cx="4485360" cy="1902835"/>
          </a:xfrm>
          <a:prstGeom prst="rect">
            <a:avLst/>
          </a:prstGeom>
        </p:spPr>
        <p:txBody>
          <a:bodyPr lIns="0" tIns="0" rIns="0" bIns="0" rtlCol="0" anchor="t">
            <a:spAutoFit/>
          </a:bodyPr>
          <a:lstStyle/>
          <a:p>
            <a:pPr algn="ctr">
              <a:lnSpc>
                <a:spcPts val="14435"/>
              </a:lnSpc>
            </a:pPr>
            <a:r>
              <a:rPr lang="en-US" sz="14014">
                <a:solidFill>
                  <a:srgbClr val="4260FB"/>
                </a:solidFill>
                <a:latin typeface="Rawline 2"/>
                <a:ea typeface="Rawline 2"/>
                <a:cs typeface="Rawline 2"/>
                <a:sym typeface="Rawline 2"/>
              </a:rPr>
              <a:t>SAPS</a:t>
            </a:r>
          </a:p>
        </p:txBody>
      </p:sp>
      <p:sp>
        <p:nvSpPr>
          <p:cNvPr id="9" name="TextBox 9"/>
          <p:cNvSpPr txBox="1"/>
          <p:nvPr/>
        </p:nvSpPr>
        <p:spPr>
          <a:xfrm>
            <a:off x="9839435" y="3386366"/>
            <a:ext cx="3774535" cy="491227"/>
          </a:xfrm>
          <a:prstGeom prst="rect">
            <a:avLst/>
          </a:prstGeom>
        </p:spPr>
        <p:txBody>
          <a:bodyPr lIns="0" tIns="0" rIns="0" bIns="0" rtlCol="0" anchor="t">
            <a:spAutoFit/>
          </a:bodyPr>
          <a:lstStyle/>
          <a:p>
            <a:pPr algn="l">
              <a:lnSpc>
                <a:spcPts val="3721"/>
              </a:lnSpc>
            </a:pPr>
            <a:r>
              <a:rPr lang="en-US" sz="3613">
                <a:solidFill>
                  <a:srgbClr val="4260FB"/>
                </a:solidFill>
                <a:latin typeface="Rawline 3"/>
                <a:ea typeface="Rawline 3"/>
                <a:cs typeface="Rawline 3"/>
                <a:sym typeface="Rawline 3"/>
              </a:rPr>
              <a:t>Secretaria de</a:t>
            </a:r>
          </a:p>
        </p:txBody>
      </p:sp>
      <p:sp>
        <p:nvSpPr>
          <p:cNvPr id="10" name="TextBox 10"/>
          <p:cNvSpPr txBox="1"/>
          <p:nvPr/>
        </p:nvSpPr>
        <p:spPr>
          <a:xfrm>
            <a:off x="9839435" y="3925218"/>
            <a:ext cx="3774535" cy="971116"/>
          </a:xfrm>
          <a:prstGeom prst="rect">
            <a:avLst/>
          </a:prstGeom>
        </p:spPr>
        <p:txBody>
          <a:bodyPr lIns="0" tIns="0" rIns="0" bIns="0" rtlCol="0" anchor="t">
            <a:spAutoFit/>
          </a:bodyPr>
          <a:lstStyle/>
          <a:p>
            <a:pPr algn="ctr">
              <a:lnSpc>
                <a:spcPts val="3721"/>
              </a:lnSpc>
            </a:pPr>
            <a:r>
              <a:rPr lang="en-US" sz="3613">
                <a:solidFill>
                  <a:srgbClr val="4260FB"/>
                </a:solidFill>
                <a:latin typeface="Rawline 2"/>
                <a:ea typeface="Rawline 2"/>
                <a:cs typeface="Rawline 2"/>
                <a:sym typeface="Rawline 2"/>
              </a:rPr>
              <a:t>Atenção Primária</a:t>
            </a:r>
          </a:p>
          <a:p>
            <a:pPr algn="l">
              <a:lnSpc>
                <a:spcPts val="3721"/>
              </a:lnSpc>
            </a:pPr>
            <a:r>
              <a:rPr lang="en-US" sz="3613">
                <a:solidFill>
                  <a:srgbClr val="4260FB"/>
                </a:solidFill>
                <a:latin typeface="Rawline 2"/>
                <a:ea typeface="Rawline 2"/>
                <a:cs typeface="Rawline 2"/>
                <a:sym typeface="Rawline 2"/>
              </a:rPr>
              <a:t>à Saúde</a:t>
            </a:r>
          </a:p>
        </p:txBody>
      </p:sp>
      <p:sp>
        <p:nvSpPr>
          <p:cNvPr id="11" name="Freeform 11"/>
          <p:cNvSpPr/>
          <p:nvPr/>
        </p:nvSpPr>
        <p:spPr>
          <a:xfrm>
            <a:off x="3499670" y="6831363"/>
            <a:ext cx="11288660" cy="1460719"/>
          </a:xfrm>
          <a:custGeom>
            <a:avLst/>
            <a:gdLst/>
            <a:ahLst/>
            <a:cxnLst/>
            <a:rect l="l" t="t" r="r" b="b"/>
            <a:pathLst>
              <a:path w="11288660" h="1460719">
                <a:moveTo>
                  <a:pt x="0" y="0"/>
                </a:moveTo>
                <a:lnTo>
                  <a:pt x="11288660" y="0"/>
                </a:lnTo>
                <a:lnTo>
                  <a:pt x="11288660" y="1460718"/>
                </a:lnTo>
                <a:lnTo>
                  <a:pt x="0" y="1460718"/>
                </a:lnTo>
                <a:lnTo>
                  <a:pt x="0" y="0"/>
                </a:lnTo>
                <a:close/>
              </a:path>
            </a:pathLst>
          </a:custGeom>
          <a:blipFill>
            <a:blip r:embed="rId5"/>
            <a:stretch>
              <a:fillRect/>
            </a:stretch>
          </a:blipFill>
        </p:spPr>
      </p:sp>
      <p:sp>
        <p:nvSpPr>
          <p:cNvPr id="12" name="Freeform 12"/>
          <p:cNvSpPr/>
          <p:nvPr/>
        </p:nvSpPr>
        <p:spPr>
          <a:xfrm>
            <a:off x="12775430" y="9258300"/>
            <a:ext cx="3713246" cy="671514"/>
          </a:xfrm>
          <a:custGeom>
            <a:avLst/>
            <a:gdLst/>
            <a:ahLst/>
            <a:cxnLst/>
            <a:rect l="l" t="t" r="r" b="b"/>
            <a:pathLst>
              <a:path w="3713246" h="671514">
                <a:moveTo>
                  <a:pt x="0" y="0"/>
                </a:moveTo>
                <a:lnTo>
                  <a:pt x="3713246" y="0"/>
                </a:lnTo>
                <a:lnTo>
                  <a:pt x="3713246" y="671514"/>
                </a:lnTo>
                <a:lnTo>
                  <a:pt x="0" y="671514"/>
                </a:lnTo>
                <a:lnTo>
                  <a:pt x="0" y="0"/>
                </a:lnTo>
                <a:close/>
              </a:path>
            </a:pathLst>
          </a:custGeom>
          <a:blipFill>
            <a:blip r:embed="rId6"/>
            <a:stretch>
              <a:fillRect l="-12" r="-12"/>
            </a:stretch>
          </a:blipFill>
        </p:spPr>
      </p:sp>
      <p:sp>
        <p:nvSpPr>
          <p:cNvPr id="13" name="Freeform 13"/>
          <p:cNvSpPr/>
          <p:nvPr/>
        </p:nvSpPr>
        <p:spPr>
          <a:xfrm>
            <a:off x="14923889" y="369723"/>
            <a:ext cx="3129573" cy="1141605"/>
          </a:xfrm>
          <a:custGeom>
            <a:avLst/>
            <a:gdLst/>
            <a:ahLst/>
            <a:cxnLst/>
            <a:rect l="l" t="t" r="r" b="b"/>
            <a:pathLst>
              <a:path w="3129573" h="1141605">
                <a:moveTo>
                  <a:pt x="0" y="0"/>
                </a:moveTo>
                <a:lnTo>
                  <a:pt x="3129574" y="0"/>
                </a:lnTo>
                <a:lnTo>
                  <a:pt x="3129574" y="1141605"/>
                </a:lnTo>
                <a:lnTo>
                  <a:pt x="0" y="1141605"/>
                </a:lnTo>
                <a:lnTo>
                  <a:pt x="0" y="0"/>
                </a:lnTo>
                <a:close/>
              </a:path>
            </a:pathLst>
          </a:custGeom>
          <a:blipFill>
            <a:blip r:embed="rId7"/>
            <a:stretch>
              <a:fillRect/>
            </a:stretch>
          </a:blipFill>
        </p:spPr>
      </p:sp>
      <p:grpSp>
        <p:nvGrpSpPr>
          <p:cNvPr id="14" name="Group 14"/>
          <p:cNvGrpSpPr/>
          <p:nvPr/>
        </p:nvGrpSpPr>
        <p:grpSpPr>
          <a:xfrm rot="1725780">
            <a:off x="-1946752" y="-1544778"/>
            <a:ext cx="3086100" cy="4606680"/>
            <a:chOff x="0" y="0"/>
            <a:chExt cx="812800" cy="1213282"/>
          </a:xfrm>
        </p:grpSpPr>
        <p:sp>
          <p:nvSpPr>
            <p:cNvPr id="15" name="Freeform 15"/>
            <p:cNvSpPr/>
            <p:nvPr/>
          </p:nvSpPr>
          <p:spPr>
            <a:xfrm>
              <a:off x="0" y="0"/>
              <a:ext cx="812800" cy="1213282"/>
            </a:xfrm>
            <a:custGeom>
              <a:avLst/>
              <a:gdLst/>
              <a:ahLst/>
              <a:cxnLst/>
              <a:rect l="l" t="t" r="r" b="b"/>
              <a:pathLst>
                <a:path w="812800" h="1213282">
                  <a:moveTo>
                    <a:pt x="0" y="0"/>
                  </a:moveTo>
                  <a:lnTo>
                    <a:pt x="812800" y="0"/>
                  </a:lnTo>
                  <a:lnTo>
                    <a:pt x="812800" y="1213282"/>
                  </a:lnTo>
                  <a:lnTo>
                    <a:pt x="0" y="1213282"/>
                  </a:lnTo>
                  <a:close/>
                </a:path>
              </a:pathLst>
            </a:custGeom>
            <a:solidFill>
              <a:srgbClr val="01D002"/>
            </a:solidFill>
          </p:spPr>
        </p:sp>
        <p:sp>
          <p:nvSpPr>
            <p:cNvPr id="16" name="TextBox 16"/>
            <p:cNvSpPr txBox="1"/>
            <p:nvPr/>
          </p:nvSpPr>
          <p:spPr>
            <a:xfrm>
              <a:off x="0" y="19050"/>
              <a:ext cx="812800" cy="1194232"/>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16836203" y="8439766"/>
            <a:ext cx="4927491" cy="492749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100"/>
            </a:solidFill>
          </p:spPr>
        </p:sp>
        <p:sp>
          <p:nvSpPr>
            <p:cNvPr id="19" name="TextBox 19"/>
            <p:cNvSpPr txBox="1"/>
            <p:nvPr/>
          </p:nvSpPr>
          <p:spPr>
            <a:xfrm>
              <a:off x="76200" y="95250"/>
              <a:ext cx="660400" cy="641350"/>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grpSp>
        <p:nvGrpSpPr>
          <p:cNvPr id="4" name="Group 4"/>
          <p:cNvGrpSpPr/>
          <p:nvPr/>
        </p:nvGrpSpPr>
        <p:grpSpPr>
          <a:xfrm>
            <a:off x="451834" y="1754463"/>
            <a:ext cx="17015805" cy="7457051"/>
            <a:chOff x="0" y="0"/>
            <a:chExt cx="4481529" cy="1963997"/>
          </a:xfrm>
        </p:grpSpPr>
        <p:sp>
          <p:nvSpPr>
            <p:cNvPr id="5" name="Freeform 5"/>
            <p:cNvSpPr/>
            <p:nvPr/>
          </p:nvSpPr>
          <p:spPr>
            <a:xfrm>
              <a:off x="0" y="0"/>
              <a:ext cx="4481529" cy="1963997"/>
            </a:xfrm>
            <a:custGeom>
              <a:avLst/>
              <a:gdLst/>
              <a:ahLst/>
              <a:cxnLst/>
              <a:rect l="l" t="t" r="r" b="b"/>
              <a:pathLst>
                <a:path w="4481529" h="1963997">
                  <a:moveTo>
                    <a:pt x="23204" y="0"/>
                  </a:moveTo>
                  <a:lnTo>
                    <a:pt x="4458325" y="0"/>
                  </a:lnTo>
                  <a:cubicBezTo>
                    <a:pt x="4464479" y="0"/>
                    <a:pt x="4470381" y="2445"/>
                    <a:pt x="4474732" y="6796"/>
                  </a:cubicBezTo>
                  <a:cubicBezTo>
                    <a:pt x="4479084" y="11148"/>
                    <a:pt x="4481529" y="17050"/>
                    <a:pt x="4481529" y="23204"/>
                  </a:cubicBezTo>
                  <a:lnTo>
                    <a:pt x="4481529" y="1940793"/>
                  </a:lnTo>
                  <a:cubicBezTo>
                    <a:pt x="4481529" y="1946947"/>
                    <a:pt x="4479084" y="1952849"/>
                    <a:pt x="4474732" y="1957201"/>
                  </a:cubicBezTo>
                  <a:cubicBezTo>
                    <a:pt x="4470381" y="1961553"/>
                    <a:pt x="4464479" y="1963997"/>
                    <a:pt x="4458325" y="1963997"/>
                  </a:cubicBezTo>
                  <a:lnTo>
                    <a:pt x="23204" y="1963997"/>
                  </a:lnTo>
                  <a:cubicBezTo>
                    <a:pt x="10389" y="1963997"/>
                    <a:pt x="0" y="1953608"/>
                    <a:pt x="0" y="1940793"/>
                  </a:cubicBezTo>
                  <a:lnTo>
                    <a:pt x="0" y="23204"/>
                  </a:lnTo>
                  <a:cubicBezTo>
                    <a:pt x="0" y="17050"/>
                    <a:pt x="2445" y="11148"/>
                    <a:pt x="6796" y="6796"/>
                  </a:cubicBezTo>
                  <a:cubicBezTo>
                    <a:pt x="11148" y="2445"/>
                    <a:pt x="17050" y="0"/>
                    <a:pt x="23204" y="0"/>
                  </a:cubicBezTo>
                  <a:close/>
                </a:path>
              </a:pathLst>
            </a:custGeom>
            <a:solidFill>
              <a:srgbClr val="F1F1F0"/>
            </a:solidFill>
          </p:spPr>
        </p:sp>
        <p:sp>
          <p:nvSpPr>
            <p:cNvPr id="6" name="TextBox 6"/>
            <p:cNvSpPr txBox="1"/>
            <p:nvPr/>
          </p:nvSpPr>
          <p:spPr>
            <a:xfrm>
              <a:off x="0" y="-123825"/>
              <a:ext cx="4481529" cy="2087822"/>
            </a:xfrm>
            <a:prstGeom prst="rect">
              <a:avLst/>
            </a:prstGeom>
          </p:spPr>
          <p:txBody>
            <a:bodyPr lIns="50800" tIns="50800" rIns="50800" bIns="50800" rtlCol="0" anchor="ctr"/>
            <a:lstStyle/>
            <a:p>
              <a:pPr algn="ctr">
                <a:lnSpc>
                  <a:spcPts val="4208"/>
                </a:lnSpc>
              </a:pPr>
              <a:endParaRPr/>
            </a:p>
          </p:txBody>
        </p:sp>
      </p:grpSp>
      <p:sp>
        <p:nvSpPr>
          <p:cNvPr id="7" name="Freeform 7"/>
          <p:cNvSpPr/>
          <p:nvPr/>
        </p:nvSpPr>
        <p:spPr>
          <a:xfrm>
            <a:off x="822318" y="2209853"/>
            <a:ext cx="6741089" cy="3133084"/>
          </a:xfrm>
          <a:custGeom>
            <a:avLst/>
            <a:gdLst/>
            <a:ahLst/>
            <a:cxnLst/>
            <a:rect l="l" t="t" r="r" b="b"/>
            <a:pathLst>
              <a:path w="6741089" h="3133084">
                <a:moveTo>
                  <a:pt x="0" y="0"/>
                </a:moveTo>
                <a:lnTo>
                  <a:pt x="6741088" y="0"/>
                </a:lnTo>
                <a:lnTo>
                  <a:pt x="6741088" y="3133084"/>
                </a:lnTo>
                <a:lnTo>
                  <a:pt x="0" y="3133084"/>
                </a:lnTo>
                <a:lnTo>
                  <a:pt x="0" y="0"/>
                </a:lnTo>
                <a:close/>
              </a:path>
            </a:pathLst>
          </a:custGeom>
          <a:blipFill>
            <a:blip r:embed="rId4"/>
            <a:stretch>
              <a:fillRect l="-16564" b="-946"/>
            </a:stretch>
          </a:blipFill>
        </p:spPr>
      </p:sp>
      <p:sp>
        <p:nvSpPr>
          <p:cNvPr id="8" name="Freeform 8"/>
          <p:cNvSpPr/>
          <p:nvPr/>
        </p:nvSpPr>
        <p:spPr>
          <a:xfrm>
            <a:off x="822318" y="5445209"/>
            <a:ext cx="6741089" cy="2502629"/>
          </a:xfrm>
          <a:custGeom>
            <a:avLst/>
            <a:gdLst/>
            <a:ahLst/>
            <a:cxnLst/>
            <a:rect l="l" t="t" r="r" b="b"/>
            <a:pathLst>
              <a:path w="6741089" h="2502629">
                <a:moveTo>
                  <a:pt x="0" y="0"/>
                </a:moveTo>
                <a:lnTo>
                  <a:pt x="6741088" y="0"/>
                </a:lnTo>
                <a:lnTo>
                  <a:pt x="6741088" y="2502629"/>
                </a:lnTo>
                <a:lnTo>
                  <a:pt x="0" y="2502629"/>
                </a:lnTo>
                <a:lnTo>
                  <a:pt x="0" y="0"/>
                </a:lnTo>
                <a:close/>
              </a:path>
            </a:pathLst>
          </a:custGeom>
          <a:blipFill>
            <a:blip r:embed="rId5"/>
            <a:stretch>
              <a:fillRect/>
            </a:stretch>
          </a:blipFill>
        </p:spPr>
      </p:sp>
      <p:sp>
        <p:nvSpPr>
          <p:cNvPr id="9" name="Freeform 9"/>
          <p:cNvSpPr/>
          <p:nvPr/>
        </p:nvSpPr>
        <p:spPr>
          <a:xfrm>
            <a:off x="9207437" y="2209853"/>
            <a:ext cx="7710846" cy="5580725"/>
          </a:xfrm>
          <a:custGeom>
            <a:avLst/>
            <a:gdLst/>
            <a:ahLst/>
            <a:cxnLst/>
            <a:rect l="l" t="t" r="r" b="b"/>
            <a:pathLst>
              <a:path w="7710846" h="5580725">
                <a:moveTo>
                  <a:pt x="0" y="0"/>
                </a:moveTo>
                <a:lnTo>
                  <a:pt x="7710847" y="0"/>
                </a:lnTo>
                <a:lnTo>
                  <a:pt x="7710847" y="5580725"/>
                </a:lnTo>
                <a:lnTo>
                  <a:pt x="0" y="5580725"/>
                </a:lnTo>
                <a:lnTo>
                  <a:pt x="0" y="0"/>
                </a:lnTo>
                <a:close/>
              </a:path>
            </a:pathLst>
          </a:custGeom>
          <a:blipFill>
            <a:blip r:embed="rId6"/>
            <a:stretch>
              <a:fillRect/>
            </a:stretch>
          </a:blipFill>
        </p:spPr>
      </p:sp>
      <p:sp>
        <p:nvSpPr>
          <p:cNvPr id="10" name="TextBox 10"/>
          <p:cNvSpPr txBox="1"/>
          <p:nvPr/>
        </p:nvSpPr>
        <p:spPr>
          <a:xfrm>
            <a:off x="451834" y="158481"/>
            <a:ext cx="14482258" cy="1595982"/>
          </a:xfrm>
          <a:prstGeom prst="rect">
            <a:avLst/>
          </a:prstGeom>
        </p:spPr>
        <p:txBody>
          <a:bodyPr lIns="0" tIns="0" rIns="0" bIns="0" rtlCol="0" anchor="t">
            <a:spAutoFit/>
          </a:bodyPr>
          <a:lstStyle/>
          <a:p>
            <a:pPr algn="l">
              <a:lnSpc>
                <a:spcPts val="6133"/>
              </a:lnSpc>
            </a:pPr>
            <a:r>
              <a:rPr lang="en-US" sz="3694">
                <a:solidFill>
                  <a:srgbClr val="4260FB"/>
                </a:solidFill>
                <a:latin typeface="Rawline 1"/>
                <a:ea typeface="Rawline 1"/>
                <a:cs typeface="Rawline 1"/>
                <a:sym typeface="Rawline 1"/>
              </a:rPr>
              <a:t>AVALIAÇÃO DE DESEMPENHO ANUAL - PMM</a:t>
            </a:r>
          </a:p>
          <a:p>
            <a:pPr algn="ctr">
              <a:lnSpc>
                <a:spcPts val="5415"/>
              </a:lnSpc>
            </a:pPr>
            <a:endParaRPr lang="en-US" sz="3694">
              <a:solidFill>
                <a:srgbClr val="4260FB"/>
              </a:solidFill>
              <a:latin typeface="Rawline 1"/>
              <a:ea typeface="Rawline 1"/>
              <a:cs typeface="Rawline 1"/>
              <a:sym typeface="Rawline 1"/>
            </a:endParaRPr>
          </a:p>
        </p:txBody>
      </p:sp>
      <p:sp>
        <p:nvSpPr>
          <p:cNvPr id="11" name="TextBox 11"/>
          <p:cNvSpPr txBox="1"/>
          <p:nvPr/>
        </p:nvSpPr>
        <p:spPr>
          <a:xfrm>
            <a:off x="7692962" y="1112432"/>
            <a:ext cx="3028950" cy="762185"/>
          </a:xfrm>
          <a:prstGeom prst="rect">
            <a:avLst/>
          </a:prstGeom>
        </p:spPr>
        <p:txBody>
          <a:bodyPr lIns="0" tIns="0" rIns="0" bIns="0" rtlCol="0" anchor="t">
            <a:spAutoFit/>
          </a:bodyPr>
          <a:lstStyle/>
          <a:p>
            <a:pPr algn="ctr">
              <a:lnSpc>
                <a:spcPts val="6594"/>
              </a:lnSpc>
              <a:spcBef>
                <a:spcPct val="0"/>
              </a:spcBef>
            </a:pPr>
            <a:r>
              <a:rPr lang="en-US" sz="3996" b="1">
                <a:solidFill>
                  <a:srgbClr val="FF001A"/>
                </a:solidFill>
                <a:latin typeface="Rawline 1"/>
                <a:ea typeface="Rawline 1"/>
                <a:cs typeface="Rawline 1"/>
                <a:sym typeface="Rawline 1"/>
              </a:rPr>
              <a:t>BASE LEGAL</a:t>
            </a:r>
          </a:p>
        </p:txBody>
      </p:sp>
      <p:grpSp>
        <p:nvGrpSpPr>
          <p:cNvPr id="12" name="Group 12"/>
          <p:cNvGrpSpPr/>
          <p:nvPr/>
        </p:nvGrpSpPr>
        <p:grpSpPr>
          <a:xfrm>
            <a:off x="2237422" y="5327332"/>
            <a:ext cx="4581525" cy="410528"/>
            <a:chOff x="0" y="0"/>
            <a:chExt cx="6108700" cy="547370"/>
          </a:xfrm>
        </p:grpSpPr>
        <p:sp>
          <p:nvSpPr>
            <p:cNvPr id="13" name="Freeform 13"/>
            <p:cNvSpPr/>
            <p:nvPr/>
          </p:nvSpPr>
          <p:spPr>
            <a:xfrm>
              <a:off x="-33020" y="-27940"/>
              <a:ext cx="6142990" cy="709930"/>
            </a:xfrm>
            <a:custGeom>
              <a:avLst/>
              <a:gdLst/>
              <a:ahLst/>
              <a:cxnLst/>
              <a:rect l="l" t="t" r="r" b="b"/>
              <a:pathLst>
                <a:path w="6142990" h="709930">
                  <a:moveTo>
                    <a:pt x="83820" y="163830"/>
                  </a:moveTo>
                  <a:cubicBezTo>
                    <a:pt x="795020" y="157480"/>
                    <a:pt x="1506220" y="113030"/>
                    <a:pt x="2118360" y="101600"/>
                  </a:cubicBezTo>
                  <a:cubicBezTo>
                    <a:pt x="2862580" y="87630"/>
                    <a:pt x="4201160" y="83820"/>
                    <a:pt x="4588510" y="99060"/>
                  </a:cubicBezTo>
                  <a:cubicBezTo>
                    <a:pt x="4709160" y="104140"/>
                    <a:pt x="4725670" y="115570"/>
                    <a:pt x="4823460" y="119380"/>
                  </a:cubicBezTo>
                  <a:cubicBezTo>
                    <a:pt x="4989830" y="127000"/>
                    <a:pt x="5278120" y="130810"/>
                    <a:pt x="5494020" y="123190"/>
                  </a:cubicBezTo>
                  <a:cubicBezTo>
                    <a:pt x="5694680" y="115570"/>
                    <a:pt x="5985510" y="0"/>
                    <a:pt x="6073140" y="78740"/>
                  </a:cubicBezTo>
                  <a:cubicBezTo>
                    <a:pt x="6142990" y="139700"/>
                    <a:pt x="6135370" y="378460"/>
                    <a:pt x="6089650" y="433070"/>
                  </a:cubicBezTo>
                  <a:cubicBezTo>
                    <a:pt x="6056630" y="472440"/>
                    <a:pt x="5990590" y="449580"/>
                    <a:pt x="5914390" y="454660"/>
                  </a:cubicBezTo>
                  <a:cubicBezTo>
                    <a:pt x="5774690" y="466090"/>
                    <a:pt x="5514340" y="473710"/>
                    <a:pt x="5314950" y="476250"/>
                  </a:cubicBezTo>
                  <a:cubicBezTo>
                    <a:pt x="5118100" y="478790"/>
                    <a:pt x="4883150" y="477520"/>
                    <a:pt x="4725670" y="472440"/>
                  </a:cubicBezTo>
                  <a:cubicBezTo>
                    <a:pt x="4621530" y="468630"/>
                    <a:pt x="4597400" y="459740"/>
                    <a:pt x="4466590" y="454660"/>
                  </a:cubicBezTo>
                  <a:cubicBezTo>
                    <a:pt x="4064000" y="441960"/>
                    <a:pt x="2778760" y="445770"/>
                    <a:pt x="2009140" y="458470"/>
                  </a:cubicBezTo>
                  <a:cubicBezTo>
                    <a:pt x="1328420" y="471170"/>
                    <a:pt x="276860" y="709930"/>
                    <a:pt x="83820" y="523240"/>
                  </a:cubicBezTo>
                  <a:cubicBezTo>
                    <a:pt x="0" y="441960"/>
                    <a:pt x="83820" y="163830"/>
                    <a:pt x="83820" y="163830"/>
                  </a:cubicBezTo>
                </a:path>
              </a:pathLst>
            </a:custGeom>
            <a:solidFill>
              <a:srgbClr val="FFD100">
                <a:alpha val="21961"/>
              </a:srgbClr>
            </a:solidFill>
            <a:ln cap="sq">
              <a:noFill/>
              <a:prstDash val="solid"/>
              <a:miter/>
            </a:ln>
          </p:spPr>
        </p:sp>
      </p:grpSp>
      <p:grpSp>
        <p:nvGrpSpPr>
          <p:cNvPr id="14" name="Group 14"/>
          <p:cNvGrpSpPr/>
          <p:nvPr/>
        </p:nvGrpSpPr>
        <p:grpSpPr>
          <a:xfrm>
            <a:off x="13297852" y="4843462"/>
            <a:ext cx="2124075" cy="391478"/>
            <a:chOff x="0" y="0"/>
            <a:chExt cx="2832100" cy="521970"/>
          </a:xfrm>
        </p:grpSpPr>
        <p:sp>
          <p:nvSpPr>
            <p:cNvPr id="15" name="Freeform 15"/>
            <p:cNvSpPr/>
            <p:nvPr/>
          </p:nvSpPr>
          <p:spPr>
            <a:xfrm>
              <a:off x="-12700" y="-57150"/>
              <a:ext cx="2875280" cy="692150"/>
            </a:xfrm>
            <a:custGeom>
              <a:avLst/>
              <a:gdLst/>
              <a:ahLst/>
              <a:cxnLst/>
              <a:rect l="l" t="t" r="r" b="b"/>
              <a:pathLst>
                <a:path w="2875280" h="692150">
                  <a:moveTo>
                    <a:pt x="63500" y="107950"/>
                  </a:moveTo>
                  <a:cubicBezTo>
                    <a:pt x="656590" y="110490"/>
                    <a:pt x="814070" y="114300"/>
                    <a:pt x="934720" y="127000"/>
                  </a:cubicBezTo>
                  <a:cubicBezTo>
                    <a:pt x="1027430" y="137160"/>
                    <a:pt x="1060450" y="158750"/>
                    <a:pt x="1178560" y="168910"/>
                  </a:cubicBezTo>
                  <a:cubicBezTo>
                    <a:pt x="1478280" y="194310"/>
                    <a:pt x="2622550" y="0"/>
                    <a:pt x="2794000" y="171450"/>
                  </a:cubicBezTo>
                  <a:cubicBezTo>
                    <a:pt x="2875280" y="252730"/>
                    <a:pt x="2874010" y="448310"/>
                    <a:pt x="2794000" y="527050"/>
                  </a:cubicBezTo>
                  <a:cubicBezTo>
                    <a:pt x="2630170" y="692150"/>
                    <a:pt x="1706880" y="544830"/>
                    <a:pt x="1287780" y="527050"/>
                  </a:cubicBezTo>
                  <a:cubicBezTo>
                    <a:pt x="986790" y="514350"/>
                    <a:pt x="737870" y="471170"/>
                    <a:pt x="514350" y="463550"/>
                  </a:cubicBezTo>
                  <a:cubicBezTo>
                    <a:pt x="344170" y="457200"/>
                    <a:pt x="134620" y="537210"/>
                    <a:pt x="63500" y="466090"/>
                  </a:cubicBezTo>
                  <a:cubicBezTo>
                    <a:pt x="0" y="403860"/>
                    <a:pt x="63500" y="107950"/>
                    <a:pt x="63500" y="107950"/>
                  </a:cubicBezTo>
                </a:path>
              </a:pathLst>
            </a:custGeom>
            <a:solidFill>
              <a:srgbClr val="FFD100">
                <a:alpha val="21961"/>
              </a:srgbClr>
            </a:solidFill>
            <a:ln cap="sq">
              <a:noFill/>
              <a:prstDash val="solid"/>
              <a:miter/>
            </a:ln>
          </p:spPr>
        </p:sp>
      </p:grpSp>
      <p:grpSp>
        <p:nvGrpSpPr>
          <p:cNvPr id="16" name="Group 16"/>
          <p:cNvGrpSpPr/>
          <p:nvPr/>
        </p:nvGrpSpPr>
        <p:grpSpPr>
          <a:xfrm>
            <a:off x="4018597" y="4278630"/>
            <a:ext cx="2551748" cy="375285"/>
            <a:chOff x="0" y="0"/>
            <a:chExt cx="3402330" cy="500380"/>
          </a:xfrm>
        </p:grpSpPr>
        <p:sp>
          <p:nvSpPr>
            <p:cNvPr id="17" name="Freeform 17"/>
            <p:cNvSpPr/>
            <p:nvPr/>
          </p:nvSpPr>
          <p:spPr>
            <a:xfrm>
              <a:off x="-12700" y="-138430"/>
              <a:ext cx="3450590" cy="826770"/>
            </a:xfrm>
            <a:custGeom>
              <a:avLst/>
              <a:gdLst/>
              <a:ahLst/>
              <a:cxnLst/>
              <a:rect l="l" t="t" r="r" b="b"/>
              <a:pathLst>
                <a:path w="3450590" h="826770">
                  <a:moveTo>
                    <a:pt x="85090" y="189230"/>
                  </a:moveTo>
                  <a:cubicBezTo>
                    <a:pt x="1390650" y="248920"/>
                    <a:pt x="3131820" y="0"/>
                    <a:pt x="3364230" y="232410"/>
                  </a:cubicBezTo>
                  <a:cubicBezTo>
                    <a:pt x="3450590" y="318770"/>
                    <a:pt x="3450590" y="501650"/>
                    <a:pt x="3364230" y="588010"/>
                  </a:cubicBezTo>
                  <a:cubicBezTo>
                    <a:pt x="3124200" y="826770"/>
                    <a:pt x="1250950" y="605790"/>
                    <a:pt x="673100" y="586740"/>
                  </a:cubicBezTo>
                  <a:cubicBezTo>
                    <a:pt x="397510" y="577850"/>
                    <a:pt x="146050" y="642620"/>
                    <a:pt x="63500" y="548640"/>
                  </a:cubicBezTo>
                  <a:cubicBezTo>
                    <a:pt x="0" y="476250"/>
                    <a:pt x="85090" y="189230"/>
                    <a:pt x="85090" y="189230"/>
                  </a:cubicBezTo>
                </a:path>
              </a:pathLst>
            </a:custGeom>
            <a:solidFill>
              <a:srgbClr val="FF001A">
                <a:alpha val="13725"/>
              </a:srgbClr>
            </a:solidFill>
            <a:ln cap="sq">
              <a:noFill/>
              <a:prstDash val="solid"/>
              <a:miter/>
            </a:ln>
          </p:spPr>
        </p:sp>
      </p:grpSp>
      <p:grpSp>
        <p:nvGrpSpPr>
          <p:cNvPr id="18" name="Group 18"/>
          <p:cNvGrpSpPr/>
          <p:nvPr/>
        </p:nvGrpSpPr>
        <p:grpSpPr>
          <a:xfrm>
            <a:off x="12305348" y="4391978"/>
            <a:ext cx="2843212" cy="378142"/>
            <a:chOff x="0" y="0"/>
            <a:chExt cx="3790950" cy="504190"/>
          </a:xfrm>
        </p:grpSpPr>
        <p:sp>
          <p:nvSpPr>
            <p:cNvPr id="19" name="Freeform 19"/>
            <p:cNvSpPr/>
            <p:nvPr/>
          </p:nvSpPr>
          <p:spPr>
            <a:xfrm>
              <a:off x="6350" y="-213360"/>
              <a:ext cx="3821430" cy="883920"/>
            </a:xfrm>
            <a:custGeom>
              <a:avLst/>
              <a:gdLst/>
              <a:ahLst/>
              <a:cxnLst/>
              <a:rect l="l" t="t" r="r" b="b"/>
              <a:pathLst>
                <a:path w="3821430" h="883920">
                  <a:moveTo>
                    <a:pt x="44450" y="307340"/>
                  </a:moveTo>
                  <a:cubicBezTo>
                    <a:pt x="1186180" y="247650"/>
                    <a:pt x="3468370" y="0"/>
                    <a:pt x="3732530" y="264160"/>
                  </a:cubicBezTo>
                  <a:cubicBezTo>
                    <a:pt x="3821430" y="351790"/>
                    <a:pt x="3821430" y="530860"/>
                    <a:pt x="3732530" y="619760"/>
                  </a:cubicBezTo>
                  <a:cubicBezTo>
                    <a:pt x="3469640" y="883920"/>
                    <a:pt x="1193800" y="600710"/>
                    <a:pt x="588010" y="624840"/>
                  </a:cubicBezTo>
                  <a:cubicBezTo>
                    <a:pt x="341630" y="635000"/>
                    <a:pt x="153670" y="737870"/>
                    <a:pt x="69850" y="665480"/>
                  </a:cubicBezTo>
                  <a:cubicBezTo>
                    <a:pt x="0" y="605790"/>
                    <a:pt x="44450" y="307340"/>
                    <a:pt x="44450" y="307340"/>
                  </a:cubicBezTo>
                </a:path>
              </a:pathLst>
            </a:custGeom>
            <a:solidFill>
              <a:srgbClr val="FF001A">
                <a:alpha val="13725"/>
              </a:srgbClr>
            </a:solidFill>
            <a:ln cap="sq">
              <a:noFill/>
              <a:prstDash val="solid"/>
              <a:miter/>
            </a:ln>
          </p:spPr>
        </p:sp>
      </p:grpSp>
      <p:grpSp>
        <p:nvGrpSpPr>
          <p:cNvPr id="20" name="Group 20"/>
          <p:cNvGrpSpPr/>
          <p:nvPr/>
        </p:nvGrpSpPr>
        <p:grpSpPr>
          <a:xfrm>
            <a:off x="1508862" y="6027944"/>
            <a:ext cx="1887711" cy="329362"/>
            <a:chOff x="0" y="0"/>
            <a:chExt cx="6108700" cy="1065828"/>
          </a:xfrm>
        </p:grpSpPr>
        <p:sp>
          <p:nvSpPr>
            <p:cNvPr id="21" name="Freeform 21"/>
            <p:cNvSpPr/>
            <p:nvPr/>
          </p:nvSpPr>
          <p:spPr>
            <a:xfrm>
              <a:off x="-33020" y="-27940"/>
              <a:ext cx="6142990" cy="1228388"/>
            </a:xfrm>
            <a:custGeom>
              <a:avLst/>
              <a:gdLst/>
              <a:ahLst/>
              <a:cxnLst/>
              <a:rect l="l" t="t" r="r" b="b"/>
              <a:pathLst>
                <a:path w="6142990" h="1228388">
                  <a:moveTo>
                    <a:pt x="83820" y="292542"/>
                  </a:moveTo>
                  <a:cubicBezTo>
                    <a:pt x="795020" y="280178"/>
                    <a:pt x="1506220" y="193625"/>
                    <a:pt x="2118360" y="171369"/>
                  </a:cubicBezTo>
                  <a:cubicBezTo>
                    <a:pt x="2862580" y="144167"/>
                    <a:pt x="4201160" y="136748"/>
                    <a:pt x="4588510" y="166423"/>
                  </a:cubicBezTo>
                  <a:cubicBezTo>
                    <a:pt x="4709160" y="176315"/>
                    <a:pt x="4725670" y="198571"/>
                    <a:pt x="4823460" y="205990"/>
                  </a:cubicBezTo>
                  <a:cubicBezTo>
                    <a:pt x="4989830" y="220828"/>
                    <a:pt x="5278120" y="228246"/>
                    <a:pt x="5494020" y="213409"/>
                  </a:cubicBezTo>
                  <a:cubicBezTo>
                    <a:pt x="5694680" y="198571"/>
                    <a:pt x="5985510" y="0"/>
                    <a:pt x="6073140" y="126857"/>
                  </a:cubicBezTo>
                  <a:cubicBezTo>
                    <a:pt x="6142990" y="245557"/>
                    <a:pt x="6135370" y="710465"/>
                    <a:pt x="6089650" y="816801"/>
                  </a:cubicBezTo>
                  <a:cubicBezTo>
                    <a:pt x="6056630" y="893461"/>
                    <a:pt x="5990590" y="848949"/>
                    <a:pt x="5914390" y="858840"/>
                  </a:cubicBezTo>
                  <a:cubicBezTo>
                    <a:pt x="5774690" y="881097"/>
                    <a:pt x="5514340" y="895934"/>
                    <a:pt x="5314950" y="900880"/>
                  </a:cubicBezTo>
                  <a:cubicBezTo>
                    <a:pt x="5118100" y="905826"/>
                    <a:pt x="4883150" y="903353"/>
                    <a:pt x="4725670" y="893461"/>
                  </a:cubicBezTo>
                  <a:cubicBezTo>
                    <a:pt x="4621530" y="886042"/>
                    <a:pt x="4597400" y="868732"/>
                    <a:pt x="4466590" y="858840"/>
                  </a:cubicBezTo>
                  <a:cubicBezTo>
                    <a:pt x="4064000" y="834111"/>
                    <a:pt x="2778760" y="841530"/>
                    <a:pt x="2009140" y="866259"/>
                  </a:cubicBezTo>
                  <a:cubicBezTo>
                    <a:pt x="1328420" y="890988"/>
                    <a:pt x="276860" y="1228388"/>
                    <a:pt x="83820" y="992378"/>
                  </a:cubicBezTo>
                  <a:cubicBezTo>
                    <a:pt x="0" y="834111"/>
                    <a:pt x="83820" y="292542"/>
                    <a:pt x="83820" y="292542"/>
                  </a:cubicBezTo>
                </a:path>
              </a:pathLst>
            </a:custGeom>
            <a:solidFill>
              <a:srgbClr val="FFD100">
                <a:alpha val="21961"/>
              </a:srgbClr>
            </a:solidFill>
            <a:ln cap="sq">
              <a:noFill/>
              <a:prstDash val="solid"/>
              <a:miter/>
            </a:ln>
          </p:spPr>
        </p:sp>
      </p:grpSp>
      <p:grpSp>
        <p:nvGrpSpPr>
          <p:cNvPr id="22" name="Group 22"/>
          <p:cNvGrpSpPr/>
          <p:nvPr/>
        </p:nvGrpSpPr>
        <p:grpSpPr>
          <a:xfrm>
            <a:off x="1661262" y="6462081"/>
            <a:ext cx="1887711" cy="47625"/>
            <a:chOff x="0" y="0"/>
            <a:chExt cx="6108700" cy="154116"/>
          </a:xfrm>
        </p:grpSpPr>
        <p:sp>
          <p:nvSpPr>
            <p:cNvPr id="23" name="Freeform 23"/>
            <p:cNvSpPr/>
            <p:nvPr/>
          </p:nvSpPr>
          <p:spPr>
            <a:xfrm>
              <a:off x="-33020" y="-27940"/>
              <a:ext cx="6142990" cy="316676"/>
            </a:xfrm>
            <a:custGeom>
              <a:avLst/>
              <a:gdLst/>
              <a:ahLst/>
              <a:cxnLst/>
              <a:rect l="l" t="t" r="r" b="b"/>
              <a:pathLst>
                <a:path w="6142990" h="316676">
                  <a:moveTo>
                    <a:pt x="83820" y="66201"/>
                  </a:moveTo>
                  <a:cubicBezTo>
                    <a:pt x="795020" y="64413"/>
                    <a:pt x="1506220" y="51898"/>
                    <a:pt x="2118360" y="48680"/>
                  </a:cubicBezTo>
                  <a:cubicBezTo>
                    <a:pt x="2862580" y="44746"/>
                    <a:pt x="4201160" y="43673"/>
                    <a:pt x="4588510" y="47964"/>
                  </a:cubicBezTo>
                  <a:cubicBezTo>
                    <a:pt x="4709160" y="49395"/>
                    <a:pt x="4725670" y="52613"/>
                    <a:pt x="4823460" y="53686"/>
                  </a:cubicBezTo>
                  <a:cubicBezTo>
                    <a:pt x="4989830" y="55831"/>
                    <a:pt x="5278120" y="56904"/>
                    <a:pt x="5494020" y="54758"/>
                  </a:cubicBezTo>
                  <a:cubicBezTo>
                    <a:pt x="5694680" y="52613"/>
                    <a:pt x="5985510" y="0"/>
                    <a:pt x="6073140" y="42243"/>
                  </a:cubicBezTo>
                  <a:cubicBezTo>
                    <a:pt x="6142990" y="59407"/>
                    <a:pt x="6135370" y="126632"/>
                    <a:pt x="6089650" y="142007"/>
                  </a:cubicBezTo>
                  <a:cubicBezTo>
                    <a:pt x="6056630" y="153092"/>
                    <a:pt x="5990590" y="146656"/>
                    <a:pt x="5914390" y="148086"/>
                  </a:cubicBezTo>
                  <a:cubicBezTo>
                    <a:pt x="5774690" y="151304"/>
                    <a:pt x="5514340" y="153450"/>
                    <a:pt x="5314950" y="154165"/>
                  </a:cubicBezTo>
                  <a:cubicBezTo>
                    <a:pt x="5118100" y="154880"/>
                    <a:pt x="4883150" y="154523"/>
                    <a:pt x="4725670" y="153092"/>
                  </a:cubicBezTo>
                  <a:cubicBezTo>
                    <a:pt x="4621530" y="152020"/>
                    <a:pt x="4597400" y="149517"/>
                    <a:pt x="4466590" y="148086"/>
                  </a:cubicBezTo>
                  <a:cubicBezTo>
                    <a:pt x="4064000" y="144511"/>
                    <a:pt x="2778760" y="145583"/>
                    <a:pt x="2009140" y="149159"/>
                  </a:cubicBezTo>
                  <a:cubicBezTo>
                    <a:pt x="1328420" y="152735"/>
                    <a:pt x="276860" y="316676"/>
                    <a:pt x="83820" y="167396"/>
                  </a:cubicBezTo>
                  <a:cubicBezTo>
                    <a:pt x="0" y="144511"/>
                    <a:pt x="83820" y="66201"/>
                    <a:pt x="83820" y="66201"/>
                  </a:cubicBezTo>
                </a:path>
              </a:pathLst>
            </a:custGeom>
            <a:solidFill>
              <a:srgbClr val="FFD100">
                <a:alpha val="21961"/>
              </a:srgbClr>
            </a:solidFill>
            <a:ln cap="sq">
              <a:noFill/>
              <a:prstDash val="solid"/>
              <a:miter/>
            </a:ln>
          </p:spPr>
        </p:sp>
      </p:grpSp>
      <p:grpSp>
        <p:nvGrpSpPr>
          <p:cNvPr id="24" name="Group 24"/>
          <p:cNvGrpSpPr/>
          <p:nvPr/>
        </p:nvGrpSpPr>
        <p:grpSpPr>
          <a:xfrm>
            <a:off x="1508862" y="6357306"/>
            <a:ext cx="2866923" cy="339217"/>
            <a:chOff x="0" y="0"/>
            <a:chExt cx="6108700" cy="722787"/>
          </a:xfrm>
        </p:grpSpPr>
        <p:sp>
          <p:nvSpPr>
            <p:cNvPr id="25" name="Freeform 25"/>
            <p:cNvSpPr/>
            <p:nvPr/>
          </p:nvSpPr>
          <p:spPr>
            <a:xfrm>
              <a:off x="-33020" y="-27940"/>
              <a:ext cx="6142990" cy="885347"/>
            </a:xfrm>
            <a:custGeom>
              <a:avLst/>
              <a:gdLst/>
              <a:ahLst/>
              <a:cxnLst/>
              <a:rect l="l" t="t" r="r" b="b"/>
              <a:pathLst>
                <a:path w="6142990" h="885347">
                  <a:moveTo>
                    <a:pt x="83820" y="207379"/>
                  </a:moveTo>
                  <a:cubicBezTo>
                    <a:pt x="795020" y="198994"/>
                    <a:pt x="1506220" y="140299"/>
                    <a:pt x="2118360" y="125206"/>
                  </a:cubicBezTo>
                  <a:cubicBezTo>
                    <a:pt x="2862580" y="106759"/>
                    <a:pt x="4201160" y="101728"/>
                    <a:pt x="4588510" y="121852"/>
                  </a:cubicBezTo>
                  <a:cubicBezTo>
                    <a:pt x="4709160" y="128560"/>
                    <a:pt x="4725670" y="143653"/>
                    <a:pt x="4823460" y="148684"/>
                  </a:cubicBezTo>
                  <a:cubicBezTo>
                    <a:pt x="4989830" y="158746"/>
                    <a:pt x="5278120" y="163777"/>
                    <a:pt x="5494020" y="153715"/>
                  </a:cubicBezTo>
                  <a:cubicBezTo>
                    <a:pt x="5694680" y="143653"/>
                    <a:pt x="5985510" y="0"/>
                    <a:pt x="6073140" y="95020"/>
                  </a:cubicBezTo>
                  <a:cubicBezTo>
                    <a:pt x="6142990" y="175516"/>
                    <a:pt x="6135370" y="490792"/>
                    <a:pt x="6089650" y="562903"/>
                  </a:cubicBezTo>
                  <a:cubicBezTo>
                    <a:pt x="6056630" y="614890"/>
                    <a:pt x="5990590" y="584704"/>
                    <a:pt x="5914390" y="591412"/>
                  </a:cubicBezTo>
                  <a:cubicBezTo>
                    <a:pt x="5774690" y="606505"/>
                    <a:pt x="5514340" y="616567"/>
                    <a:pt x="5314950" y="619921"/>
                  </a:cubicBezTo>
                  <a:cubicBezTo>
                    <a:pt x="5118100" y="623275"/>
                    <a:pt x="4883150" y="621598"/>
                    <a:pt x="4725670" y="614890"/>
                  </a:cubicBezTo>
                  <a:cubicBezTo>
                    <a:pt x="4621530" y="609859"/>
                    <a:pt x="4597400" y="598120"/>
                    <a:pt x="4466590" y="591412"/>
                  </a:cubicBezTo>
                  <a:cubicBezTo>
                    <a:pt x="4064000" y="574642"/>
                    <a:pt x="2778760" y="579673"/>
                    <a:pt x="2009140" y="596443"/>
                  </a:cubicBezTo>
                  <a:cubicBezTo>
                    <a:pt x="1328420" y="613213"/>
                    <a:pt x="276860" y="885347"/>
                    <a:pt x="83820" y="681970"/>
                  </a:cubicBezTo>
                  <a:cubicBezTo>
                    <a:pt x="0" y="574642"/>
                    <a:pt x="83820" y="207379"/>
                    <a:pt x="83820" y="207379"/>
                  </a:cubicBezTo>
                </a:path>
              </a:pathLst>
            </a:custGeom>
            <a:solidFill>
              <a:srgbClr val="FFD100">
                <a:alpha val="21961"/>
              </a:srgbClr>
            </a:solidFill>
            <a:ln cap="sq">
              <a:noFill/>
              <a:prstDash val="solid"/>
              <a:miter/>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grpSp>
        <p:nvGrpSpPr>
          <p:cNvPr id="4" name="Group 4"/>
          <p:cNvGrpSpPr/>
          <p:nvPr/>
        </p:nvGrpSpPr>
        <p:grpSpPr>
          <a:xfrm>
            <a:off x="451834" y="1754463"/>
            <a:ext cx="17015805" cy="7457051"/>
            <a:chOff x="0" y="0"/>
            <a:chExt cx="4481529" cy="1963997"/>
          </a:xfrm>
        </p:grpSpPr>
        <p:sp>
          <p:nvSpPr>
            <p:cNvPr id="5" name="Freeform 5"/>
            <p:cNvSpPr/>
            <p:nvPr/>
          </p:nvSpPr>
          <p:spPr>
            <a:xfrm>
              <a:off x="0" y="0"/>
              <a:ext cx="4481529" cy="1963997"/>
            </a:xfrm>
            <a:custGeom>
              <a:avLst/>
              <a:gdLst/>
              <a:ahLst/>
              <a:cxnLst/>
              <a:rect l="l" t="t" r="r" b="b"/>
              <a:pathLst>
                <a:path w="4481529" h="1963997">
                  <a:moveTo>
                    <a:pt x="23204" y="0"/>
                  </a:moveTo>
                  <a:lnTo>
                    <a:pt x="4458325" y="0"/>
                  </a:lnTo>
                  <a:cubicBezTo>
                    <a:pt x="4464479" y="0"/>
                    <a:pt x="4470381" y="2445"/>
                    <a:pt x="4474732" y="6796"/>
                  </a:cubicBezTo>
                  <a:cubicBezTo>
                    <a:pt x="4479084" y="11148"/>
                    <a:pt x="4481529" y="17050"/>
                    <a:pt x="4481529" y="23204"/>
                  </a:cubicBezTo>
                  <a:lnTo>
                    <a:pt x="4481529" y="1940793"/>
                  </a:lnTo>
                  <a:cubicBezTo>
                    <a:pt x="4481529" y="1946947"/>
                    <a:pt x="4479084" y="1952849"/>
                    <a:pt x="4474732" y="1957201"/>
                  </a:cubicBezTo>
                  <a:cubicBezTo>
                    <a:pt x="4470381" y="1961553"/>
                    <a:pt x="4464479" y="1963997"/>
                    <a:pt x="4458325" y="1963997"/>
                  </a:cubicBezTo>
                  <a:lnTo>
                    <a:pt x="23204" y="1963997"/>
                  </a:lnTo>
                  <a:cubicBezTo>
                    <a:pt x="10389" y="1963997"/>
                    <a:pt x="0" y="1953608"/>
                    <a:pt x="0" y="1940793"/>
                  </a:cubicBezTo>
                  <a:lnTo>
                    <a:pt x="0" y="23204"/>
                  </a:lnTo>
                  <a:cubicBezTo>
                    <a:pt x="0" y="17050"/>
                    <a:pt x="2445" y="11148"/>
                    <a:pt x="6796" y="6796"/>
                  </a:cubicBezTo>
                  <a:cubicBezTo>
                    <a:pt x="11148" y="2445"/>
                    <a:pt x="17050" y="0"/>
                    <a:pt x="23204" y="0"/>
                  </a:cubicBezTo>
                  <a:close/>
                </a:path>
              </a:pathLst>
            </a:custGeom>
            <a:solidFill>
              <a:srgbClr val="F1F1F0"/>
            </a:solidFill>
          </p:spPr>
        </p:sp>
        <p:sp>
          <p:nvSpPr>
            <p:cNvPr id="6" name="TextBox 6"/>
            <p:cNvSpPr txBox="1"/>
            <p:nvPr/>
          </p:nvSpPr>
          <p:spPr>
            <a:xfrm>
              <a:off x="0" y="-123825"/>
              <a:ext cx="4481529" cy="2087822"/>
            </a:xfrm>
            <a:prstGeom prst="rect">
              <a:avLst/>
            </a:prstGeom>
          </p:spPr>
          <p:txBody>
            <a:bodyPr lIns="50800" tIns="50800" rIns="50800" bIns="50800" rtlCol="0" anchor="ctr"/>
            <a:lstStyle/>
            <a:p>
              <a:pPr algn="ctr">
                <a:lnSpc>
                  <a:spcPts val="4208"/>
                </a:lnSpc>
              </a:pPr>
              <a:endParaRPr/>
            </a:p>
          </p:txBody>
        </p:sp>
      </p:grpSp>
      <p:sp>
        <p:nvSpPr>
          <p:cNvPr id="7" name="TextBox 7"/>
          <p:cNvSpPr txBox="1"/>
          <p:nvPr/>
        </p:nvSpPr>
        <p:spPr>
          <a:xfrm>
            <a:off x="828158" y="1772692"/>
            <a:ext cx="16431142" cy="8141345"/>
          </a:xfrm>
          <a:prstGeom prst="rect">
            <a:avLst/>
          </a:prstGeom>
        </p:spPr>
        <p:txBody>
          <a:bodyPr lIns="0" tIns="0" rIns="0" bIns="0" rtlCol="0" anchor="t">
            <a:spAutoFit/>
          </a:bodyPr>
          <a:lstStyle/>
          <a:p>
            <a:pPr algn="l">
              <a:lnSpc>
                <a:spcPts val="3125"/>
              </a:lnSpc>
            </a:pPr>
            <a:endParaRPr/>
          </a:p>
          <a:p>
            <a:pPr algn="l">
              <a:lnSpc>
                <a:spcPts val="3125"/>
              </a:lnSpc>
            </a:pPr>
            <a:r>
              <a:rPr lang="en-US" sz="1860" b="1">
                <a:solidFill>
                  <a:srgbClr val="000000"/>
                </a:solidFill>
                <a:latin typeface="Open Sans 2 Bold"/>
                <a:ea typeface="Open Sans 2 Bold"/>
                <a:cs typeface="Open Sans 2 Bold"/>
                <a:sym typeface="Open Sans 2 Bold"/>
              </a:rPr>
              <a:t>RESOLUÇÃO Nº 463, DE 11 DE OUTUBRO DE 2024 (*)</a:t>
            </a:r>
          </a:p>
          <a:p>
            <a:pPr algn="l">
              <a:lnSpc>
                <a:spcPts val="3125"/>
              </a:lnSpc>
            </a:pPr>
            <a:endParaRPr lang="en-US" sz="1860" b="1">
              <a:solidFill>
                <a:srgbClr val="000000"/>
              </a:solidFill>
              <a:latin typeface="Open Sans 2 Bold"/>
              <a:ea typeface="Open Sans 2 Bold"/>
              <a:cs typeface="Open Sans 2 Bold"/>
              <a:sym typeface="Open Sans 2 Bold"/>
            </a:endParaRPr>
          </a:p>
          <a:p>
            <a:pPr algn="l">
              <a:lnSpc>
                <a:spcPts val="3125"/>
              </a:lnSpc>
            </a:pPr>
            <a:r>
              <a:rPr lang="en-US" sz="1860">
                <a:solidFill>
                  <a:srgbClr val="000000"/>
                </a:solidFill>
                <a:latin typeface="Open Sans 2"/>
                <a:ea typeface="Open Sans 2"/>
                <a:cs typeface="Open Sans 2"/>
                <a:sym typeface="Open Sans 2"/>
              </a:rPr>
              <a:t>Art. 2.  A avaliação de desempenho de que trata essa Resolução será realizada de forma obrigatória com os médicos que aderiram ao Projeto ou tiveram a adesão renovada a partir de 18 de maio de 2023 e que já tenha completado 12 (doze) meses de participação.</a:t>
            </a:r>
          </a:p>
          <a:p>
            <a:pPr algn="l">
              <a:lnSpc>
                <a:spcPts val="3125"/>
              </a:lnSpc>
            </a:pPr>
            <a:endParaRPr lang="en-US" sz="1860">
              <a:solidFill>
                <a:srgbClr val="000000"/>
              </a:solidFill>
              <a:latin typeface="Open Sans 2"/>
              <a:ea typeface="Open Sans 2"/>
              <a:cs typeface="Open Sans 2"/>
              <a:sym typeface="Open Sans 2"/>
            </a:endParaRPr>
          </a:p>
          <a:p>
            <a:pPr algn="l">
              <a:lnSpc>
                <a:spcPts val="3125"/>
              </a:lnSpc>
            </a:pPr>
            <a:r>
              <a:rPr lang="en-US" sz="1860">
                <a:solidFill>
                  <a:srgbClr val="000000"/>
                </a:solidFill>
                <a:latin typeface="Open Sans 2"/>
                <a:ea typeface="Open Sans 2"/>
                <a:cs typeface="Open Sans 2"/>
                <a:sym typeface="Open Sans 2"/>
              </a:rPr>
              <a:t> </a:t>
            </a:r>
            <a:r>
              <a:rPr lang="en-US" sz="1860" b="1">
                <a:solidFill>
                  <a:srgbClr val="000000"/>
                </a:solidFill>
                <a:latin typeface="Open Sans 2 Medium"/>
                <a:ea typeface="Open Sans 2 Medium"/>
                <a:cs typeface="Open Sans 2 Medium"/>
                <a:sym typeface="Open Sans 2 Medium"/>
              </a:rPr>
              <a:t>Art. 4º A avaliação será composta da:</a:t>
            </a:r>
          </a:p>
          <a:p>
            <a:pPr algn="l">
              <a:lnSpc>
                <a:spcPts val="3125"/>
              </a:lnSpc>
            </a:pPr>
            <a:r>
              <a:rPr lang="en-US" sz="1860">
                <a:solidFill>
                  <a:srgbClr val="000000"/>
                </a:solidFill>
                <a:latin typeface="Open Sans 2"/>
                <a:ea typeface="Open Sans 2"/>
                <a:cs typeface="Open Sans 2"/>
                <a:sym typeface="Open Sans 2"/>
              </a:rPr>
              <a:t> </a:t>
            </a:r>
            <a:r>
              <a:rPr lang="en-US" sz="1860" b="1">
                <a:solidFill>
                  <a:srgbClr val="000000"/>
                </a:solidFill>
                <a:latin typeface="Open Sans 2 Medium"/>
                <a:ea typeface="Open Sans 2 Medium"/>
                <a:cs typeface="Open Sans 2 Medium"/>
                <a:sym typeface="Open Sans 2 Medium"/>
              </a:rPr>
              <a:t>I - avaliação do supervisor; e</a:t>
            </a:r>
          </a:p>
          <a:p>
            <a:pPr algn="l">
              <a:lnSpc>
                <a:spcPts val="3125"/>
              </a:lnSpc>
            </a:pPr>
            <a:r>
              <a:rPr lang="en-US" sz="1860">
                <a:solidFill>
                  <a:srgbClr val="000000"/>
                </a:solidFill>
                <a:latin typeface="Open Sans 2"/>
                <a:ea typeface="Open Sans 2"/>
                <a:cs typeface="Open Sans 2"/>
                <a:sym typeface="Open Sans 2"/>
              </a:rPr>
              <a:t> </a:t>
            </a:r>
            <a:r>
              <a:rPr lang="en-US" sz="1860" b="1">
                <a:solidFill>
                  <a:srgbClr val="000000"/>
                </a:solidFill>
                <a:latin typeface="Open Sans 2 Medium"/>
                <a:ea typeface="Open Sans 2 Medium"/>
                <a:cs typeface="Open Sans 2 Medium"/>
                <a:sym typeface="Open Sans 2 Medium"/>
              </a:rPr>
              <a:t>II - avaliação do município ou Distrito Federal.</a:t>
            </a:r>
          </a:p>
          <a:p>
            <a:pPr algn="l">
              <a:lnSpc>
                <a:spcPts val="3125"/>
              </a:lnSpc>
            </a:pPr>
            <a:endParaRPr lang="en-US" sz="1860" b="1">
              <a:solidFill>
                <a:srgbClr val="000000"/>
              </a:solidFill>
              <a:latin typeface="Open Sans 2 Medium"/>
              <a:ea typeface="Open Sans 2 Medium"/>
              <a:cs typeface="Open Sans 2 Medium"/>
              <a:sym typeface="Open Sans 2 Medium"/>
            </a:endParaRPr>
          </a:p>
          <a:p>
            <a:pPr algn="l">
              <a:lnSpc>
                <a:spcPts val="3125"/>
              </a:lnSpc>
            </a:pPr>
            <a:r>
              <a:rPr lang="en-US" sz="1860">
                <a:solidFill>
                  <a:srgbClr val="000000"/>
                </a:solidFill>
                <a:latin typeface="Open Sans 2"/>
                <a:ea typeface="Open Sans 2"/>
                <a:cs typeface="Open Sans 2"/>
                <a:sym typeface="Open Sans 2"/>
              </a:rPr>
              <a:t> § 1º O supervisor que irá realizar a avaliação deverá ser o profissional médico responsável pela supervisão profissional contínua e permanente do médico participante do Projeto.</a:t>
            </a:r>
          </a:p>
          <a:p>
            <a:pPr algn="l">
              <a:lnSpc>
                <a:spcPts val="3125"/>
              </a:lnSpc>
            </a:pPr>
            <a:r>
              <a:rPr lang="en-US" sz="1860">
                <a:solidFill>
                  <a:srgbClr val="000000"/>
                </a:solidFill>
                <a:latin typeface="Open Sans 2"/>
                <a:ea typeface="Open Sans 2"/>
                <a:cs typeface="Open Sans 2"/>
                <a:sym typeface="Open Sans 2"/>
              </a:rPr>
              <a:t> § 2º A avaliação do município ou Distrito Federal deverá ser realizada pelo Secretário de Saúde municipal ou distrital.</a:t>
            </a:r>
          </a:p>
          <a:p>
            <a:pPr algn="l">
              <a:lnSpc>
                <a:spcPts val="3125"/>
              </a:lnSpc>
            </a:pPr>
            <a:r>
              <a:rPr lang="en-US" sz="1860">
                <a:solidFill>
                  <a:srgbClr val="000000"/>
                </a:solidFill>
                <a:latin typeface="Open Sans 2"/>
                <a:ea typeface="Open Sans 2"/>
                <a:cs typeface="Open Sans 2"/>
                <a:sym typeface="Open Sans 2"/>
              </a:rPr>
              <a:t> § 3º Diante do volume de avaliações que deverão ser realizadas, o</a:t>
            </a:r>
            <a:r>
              <a:rPr lang="en-US" sz="1860" b="1" u="sng">
                <a:solidFill>
                  <a:srgbClr val="000000"/>
                </a:solidFill>
                <a:latin typeface="Open Sans 2 Bold"/>
                <a:ea typeface="Open Sans 2 Bold"/>
                <a:cs typeface="Open Sans 2 Bold"/>
                <a:sym typeface="Open Sans 2 Bold"/>
              </a:rPr>
              <a:t> Secretário de Saúde municipal ou distrital poderá indicar, via sistema, mais de um integrante da gestão do município/Distrito Federal</a:t>
            </a:r>
            <a:r>
              <a:rPr lang="en-US" sz="1860">
                <a:solidFill>
                  <a:srgbClr val="000000"/>
                </a:solidFill>
                <a:latin typeface="Open Sans 2"/>
                <a:ea typeface="Open Sans 2"/>
                <a:cs typeface="Open Sans 2"/>
                <a:sym typeface="Open Sans 2"/>
              </a:rPr>
              <a:t> para realizar também a avaliação.</a:t>
            </a:r>
          </a:p>
          <a:p>
            <a:pPr algn="l">
              <a:lnSpc>
                <a:spcPts val="3125"/>
              </a:lnSpc>
            </a:pPr>
            <a:endParaRPr lang="en-US" sz="1860">
              <a:solidFill>
                <a:srgbClr val="000000"/>
              </a:solidFill>
              <a:latin typeface="Open Sans 2"/>
              <a:ea typeface="Open Sans 2"/>
              <a:cs typeface="Open Sans 2"/>
              <a:sym typeface="Open Sans 2"/>
            </a:endParaRPr>
          </a:p>
          <a:p>
            <a:pPr algn="l">
              <a:lnSpc>
                <a:spcPts val="3125"/>
              </a:lnSpc>
            </a:pPr>
            <a:r>
              <a:rPr lang="en-US" sz="1860">
                <a:solidFill>
                  <a:srgbClr val="000000"/>
                </a:solidFill>
                <a:latin typeface="Open Sans 2"/>
                <a:ea typeface="Open Sans 2"/>
                <a:cs typeface="Open Sans 2"/>
                <a:sym typeface="Open Sans 2"/>
              </a:rPr>
              <a:t> Art. 6º As regras previstas nos parágrafos do art. 33 da Portaria Interministerial MS/MEC nº 604, de 16 de maio de 2023, </a:t>
            </a:r>
            <a:r>
              <a:rPr lang="en-US" sz="1860" b="1">
                <a:solidFill>
                  <a:srgbClr val="000000"/>
                </a:solidFill>
                <a:latin typeface="Open Sans 2 Bold"/>
                <a:ea typeface="Open Sans 2 Bold"/>
                <a:cs typeface="Open Sans 2 Bold"/>
                <a:sym typeface="Open Sans 2 Bold"/>
              </a:rPr>
              <a:t>não terão efeitos na avaliação que ocorrerá neste ano.</a:t>
            </a:r>
          </a:p>
          <a:p>
            <a:pPr algn="l">
              <a:lnSpc>
                <a:spcPts val="3125"/>
              </a:lnSpc>
            </a:pPr>
            <a:endParaRPr lang="en-US" sz="1860" b="1">
              <a:solidFill>
                <a:srgbClr val="000000"/>
              </a:solidFill>
              <a:latin typeface="Open Sans 2 Bold"/>
              <a:ea typeface="Open Sans 2 Bold"/>
              <a:cs typeface="Open Sans 2 Bold"/>
              <a:sym typeface="Open Sans 2 Bold"/>
            </a:endParaRPr>
          </a:p>
          <a:p>
            <a:pPr algn="l">
              <a:lnSpc>
                <a:spcPts val="3125"/>
              </a:lnSpc>
            </a:pPr>
            <a:endParaRPr lang="en-US" sz="1860" b="1">
              <a:solidFill>
                <a:srgbClr val="000000"/>
              </a:solidFill>
              <a:latin typeface="Open Sans 2 Bold"/>
              <a:ea typeface="Open Sans 2 Bold"/>
              <a:cs typeface="Open Sans 2 Bold"/>
              <a:sym typeface="Open Sans 2 Bold"/>
            </a:endParaRPr>
          </a:p>
          <a:p>
            <a:pPr algn="l">
              <a:lnSpc>
                <a:spcPts val="2789"/>
              </a:lnSpc>
            </a:pPr>
            <a:r>
              <a:rPr lang="en-US" sz="1660" b="1">
                <a:solidFill>
                  <a:srgbClr val="000000"/>
                </a:solidFill>
                <a:latin typeface="Open Sans 2 Bold"/>
                <a:ea typeface="Open Sans 2 Bold"/>
                <a:cs typeface="Open Sans 2 Bold"/>
                <a:sym typeface="Open Sans 2 Bold"/>
              </a:rPr>
              <a:t>Link: </a:t>
            </a:r>
            <a:r>
              <a:rPr lang="en-US" sz="1660" u="sng">
                <a:solidFill>
                  <a:srgbClr val="000000"/>
                </a:solidFill>
                <a:latin typeface="Open Sans 2"/>
                <a:ea typeface="Open Sans 2"/>
                <a:cs typeface="Open Sans 2"/>
                <a:sym typeface="Open Sans 2"/>
              </a:rPr>
              <a:t>https://www.in.gov.br/en/web/dou/-/resolucao-n-463-de-11-de-outubro-de-2024-*-590536293</a:t>
            </a:r>
          </a:p>
        </p:txBody>
      </p:sp>
      <p:sp>
        <p:nvSpPr>
          <p:cNvPr id="8" name="TextBox 8"/>
          <p:cNvSpPr txBox="1"/>
          <p:nvPr/>
        </p:nvSpPr>
        <p:spPr>
          <a:xfrm>
            <a:off x="451834" y="158481"/>
            <a:ext cx="14482258" cy="1595982"/>
          </a:xfrm>
          <a:prstGeom prst="rect">
            <a:avLst/>
          </a:prstGeom>
        </p:spPr>
        <p:txBody>
          <a:bodyPr lIns="0" tIns="0" rIns="0" bIns="0" rtlCol="0" anchor="t">
            <a:spAutoFit/>
          </a:bodyPr>
          <a:lstStyle/>
          <a:p>
            <a:pPr algn="l">
              <a:lnSpc>
                <a:spcPts val="6133"/>
              </a:lnSpc>
            </a:pPr>
            <a:r>
              <a:rPr lang="en-US" sz="3694">
                <a:solidFill>
                  <a:srgbClr val="4260FB"/>
                </a:solidFill>
                <a:latin typeface="Rawline 1"/>
                <a:ea typeface="Rawline 1"/>
                <a:cs typeface="Rawline 1"/>
                <a:sym typeface="Rawline 1"/>
              </a:rPr>
              <a:t>AVALIAÇÃO DE DESEMPENHO ANUAL - PMM</a:t>
            </a:r>
          </a:p>
          <a:p>
            <a:pPr algn="ctr">
              <a:lnSpc>
                <a:spcPts val="5415"/>
              </a:lnSpc>
            </a:pPr>
            <a:endParaRPr lang="en-US" sz="3694">
              <a:solidFill>
                <a:srgbClr val="4260FB"/>
              </a:solidFill>
              <a:latin typeface="Rawline 1"/>
              <a:ea typeface="Rawline 1"/>
              <a:cs typeface="Rawline 1"/>
              <a:sym typeface="Rawline 1"/>
            </a:endParaRPr>
          </a:p>
        </p:txBody>
      </p:sp>
      <p:sp>
        <p:nvSpPr>
          <p:cNvPr id="9" name="TextBox 9"/>
          <p:cNvSpPr txBox="1"/>
          <p:nvPr/>
        </p:nvSpPr>
        <p:spPr>
          <a:xfrm>
            <a:off x="7692962" y="1112432"/>
            <a:ext cx="3028950" cy="762185"/>
          </a:xfrm>
          <a:prstGeom prst="rect">
            <a:avLst/>
          </a:prstGeom>
        </p:spPr>
        <p:txBody>
          <a:bodyPr lIns="0" tIns="0" rIns="0" bIns="0" rtlCol="0" anchor="t">
            <a:spAutoFit/>
          </a:bodyPr>
          <a:lstStyle/>
          <a:p>
            <a:pPr algn="ctr">
              <a:lnSpc>
                <a:spcPts val="6594"/>
              </a:lnSpc>
              <a:spcBef>
                <a:spcPct val="0"/>
              </a:spcBef>
            </a:pPr>
            <a:r>
              <a:rPr lang="en-US" sz="3996" b="1">
                <a:solidFill>
                  <a:srgbClr val="FF001A"/>
                </a:solidFill>
                <a:latin typeface="Rawline 1"/>
                <a:ea typeface="Rawline 1"/>
                <a:cs typeface="Rawline 1"/>
                <a:sym typeface="Rawline 1"/>
              </a:rPr>
              <a:t>BASE LEGAL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5463246" y="0"/>
            <a:ext cx="2824754" cy="1574487"/>
          </a:xfrm>
          <a:custGeom>
            <a:avLst/>
            <a:gdLst/>
            <a:ahLst/>
            <a:cxnLst/>
            <a:rect l="l" t="t" r="r" b="b"/>
            <a:pathLst>
              <a:path w="2824754" h="1574487">
                <a:moveTo>
                  <a:pt x="0" y="0"/>
                </a:moveTo>
                <a:lnTo>
                  <a:pt x="2824754" y="0"/>
                </a:lnTo>
                <a:lnTo>
                  <a:pt x="2824754" y="1574487"/>
                </a:lnTo>
                <a:lnTo>
                  <a:pt x="0" y="1574487"/>
                </a:lnTo>
                <a:lnTo>
                  <a:pt x="0" y="0"/>
                </a:lnTo>
                <a:close/>
              </a:path>
            </a:pathLst>
          </a:custGeom>
          <a:blipFill>
            <a:blip r:embed="rId2">
              <a:alphaModFix amt="50000"/>
            </a:blip>
            <a:stretch>
              <a:fillRect l="-533696" r="-13722" b="-553355"/>
            </a:stretch>
          </a:blipFill>
        </p:spPr>
      </p:sp>
      <p:sp>
        <p:nvSpPr>
          <p:cNvPr id="4" name="Freeform 4"/>
          <p:cNvSpPr/>
          <p:nvPr/>
        </p:nvSpPr>
        <p:spPr>
          <a:xfrm>
            <a:off x="12842328" y="142882"/>
            <a:ext cx="2650919" cy="1231573"/>
          </a:xfrm>
          <a:custGeom>
            <a:avLst/>
            <a:gdLst/>
            <a:ahLst/>
            <a:cxnLst/>
            <a:rect l="l" t="t" r="r" b="b"/>
            <a:pathLst>
              <a:path w="2650919" h="1231573">
                <a:moveTo>
                  <a:pt x="0" y="0"/>
                </a:moveTo>
                <a:lnTo>
                  <a:pt x="2650919" y="0"/>
                </a:lnTo>
                <a:lnTo>
                  <a:pt x="2650919" y="1231573"/>
                </a:lnTo>
                <a:lnTo>
                  <a:pt x="0" y="1231573"/>
                </a:lnTo>
                <a:lnTo>
                  <a:pt x="0" y="0"/>
                </a:lnTo>
                <a:close/>
              </a:path>
            </a:pathLst>
          </a:custGeom>
          <a:blipFill>
            <a:blip r:embed="rId3"/>
            <a:stretch>
              <a:fillRect/>
            </a:stretch>
          </a:blipFill>
        </p:spPr>
      </p:sp>
      <p:grpSp>
        <p:nvGrpSpPr>
          <p:cNvPr id="5" name="Group 5"/>
          <p:cNvGrpSpPr/>
          <p:nvPr/>
        </p:nvGrpSpPr>
        <p:grpSpPr>
          <a:xfrm>
            <a:off x="1341644" y="1684791"/>
            <a:ext cx="16946356" cy="435286"/>
            <a:chOff x="0" y="0"/>
            <a:chExt cx="4463238" cy="114643"/>
          </a:xfrm>
        </p:grpSpPr>
        <p:sp>
          <p:nvSpPr>
            <p:cNvPr id="6" name="Freeform 6"/>
            <p:cNvSpPr/>
            <p:nvPr/>
          </p:nvSpPr>
          <p:spPr>
            <a:xfrm>
              <a:off x="0" y="0"/>
              <a:ext cx="4463238" cy="114643"/>
            </a:xfrm>
            <a:custGeom>
              <a:avLst/>
              <a:gdLst/>
              <a:ahLst/>
              <a:cxnLst/>
              <a:rect l="l" t="t" r="r" b="b"/>
              <a:pathLst>
                <a:path w="4463238" h="114643">
                  <a:moveTo>
                    <a:pt x="0" y="0"/>
                  </a:moveTo>
                  <a:lnTo>
                    <a:pt x="4463238" y="0"/>
                  </a:lnTo>
                  <a:lnTo>
                    <a:pt x="4463238" y="114643"/>
                  </a:lnTo>
                  <a:lnTo>
                    <a:pt x="0" y="114643"/>
                  </a:lnTo>
                  <a:close/>
                </a:path>
              </a:pathLst>
            </a:custGeom>
            <a:solidFill>
              <a:srgbClr val="FFDE59"/>
            </a:solidFill>
          </p:spPr>
        </p:sp>
        <p:sp>
          <p:nvSpPr>
            <p:cNvPr id="7" name="TextBox 7"/>
            <p:cNvSpPr txBox="1"/>
            <p:nvPr/>
          </p:nvSpPr>
          <p:spPr>
            <a:xfrm>
              <a:off x="0" y="19050"/>
              <a:ext cx="4463238" cy="95593"/>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593425" y="3518567"/>
            <a:ext cx="17306810" cy="435286"/>
            <a:chOff x="0" y="0"/>
            <a:chExt cx="4558172" cy="114643"/>
          </a:xfrm>
        </p:grpSpPr>
        <p:sp>
          <p:nvSpPr>
            <p:cNvPr id="9" name="Freeform 9"/>
            <p:cNvSpPr/>
            <p:nvPr/>
          </p:nvSpPr>
          <p:spPr>
            <a:xfrm>
              <a:off x="0" y="0"/>
              <a:ext cx="4558172" cy="114643"/>
            </a:xfrm>
            <a:custGeom>
              <a:avLst/>
              <a:gdLst/>
              <a:ahLst/>
              <a:cxnLst/>
              <a:rect l="l" t="t" r="r" b="b"/>
              <a:pathLst>
                <a:path w="4558172" h="114643">
                  <a:moveTo>
                    <a:pt x="0" y="0"/>
                  </a:moveTo>
                  <a:lnTo>
                    <a:pt x="4558172" y="0"/>
                  </a:lnTo>
                  <a:lnTo>
                    <a:pt x="4558172" y="114643"/>
                  </a:lnTo>
                  <a:lnTo>
                    <a:pt x="0" y="114643"/>
                  </a:lnTo>
                  <a:close/>
                </a:path>
              </a:pathLst>
            </a:custGeom>
            <a:solidFill>
              <a:srgbClr val="F6B171"/>
            </a:solidFill>
          </p:spPr>
        </p:sp>
        <p:sp>
          <p:nvSpPr>
            <p:cNvPr id="10" name="TextBox 10"/>
            <p:cNvSpPr txBox="1"/>
            <p:nvPr/>
          </p:nvSpPr>
          <p:spPr>
            <a:xfrm>
              <a:off x="0" y="19050"/>
              <a:ext cx="4558172" cy="95593"/>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1341644" y="5817295"/>
            <a:ext cx="16339276" cy="515925"/>
            <a:chOff x="0" y="0"/>
            <a:chExt cx="4303348" cy="135881"/>
          </a:xfrm>
        </p:grpSpPr>
        <p:sp>
          <p:nvSpPr>
            <p:cNvPr id="12" name="Freeform 12"/>
            <p:cNvSpPr/>
            <p:nvPr/>
          </p:nvSpPr>
          <p:spPr>
            <a:xfrm>
              <a:off x="0" y="0"/>
              <a:ext cx="4303349" cy="135881"/>
            </a:xfrm>
            <a:custGeom>
              <a:avLst/>
              <a:gdLst/>
              <a:ahLst/>
              <a:cxnLst/>
              <a:rect l="l" t="t" r="r" b="b"/>
              <a:pathLst>
                <a:path w="4303349" h="135881">
                  <a:moveTo>
                    <a:pt x="0" y="0"/>
                  </a:moveTo>
                  <a:lnTo>
                    <a:pt x="4303349" y="0"/>
                  </a:lnTo>
                  <a:lnTo>
                    <a:pt x="4303349" y="135881"/>
                  </a:lnTo>
                  <a:lnTo>
                    <a:pt x="0" y="135881"/>
                  </a:lnTo>
                  <a:close/>
                </a:path>
              </a:pathLst>
            </a:custGeom>
            <a:solidFill>
              <a:srgbClr val="FFDE59"/>
            </a:solidFill>
          </p:spPr>
        </p:sp>
        <p:sp>
          <p:nvSpPr>
            <p:cNvPr id="13" name="TextBox 13"/>
            <p:cNvSpPr txBox="1"/>
            <p:nvPr/>
          </p:nvSpPr>
          <p:spPr>
            <a:xfrm>
              <a:off x="0" y="19050"/>
              <a:ext cx="4303348" cy="116831"/>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296713" y="7619094"/>
            <a:ext cx="17010098" cy="435286"/>
            <a:chOff x="0" y="0"/>
            <a:chExt cx="4480026" cy="114643"/>
          </a:xfrm>
        </p:grpSpPr>
        <p:sp>
          <p:nvSpPr>
            <p:cNvPr id="15" name="Freeform 15"/>
            <p:cNvSpPr/>
            <p:nvPr/>
          </p:nvSpPr>
          <p:spPr>
            <a:xfrm>
              <a:off x="0" y="0"/>
              <a:ext cx="4480026" cy="114643"/>
            </a:xfrm>
            <a:custGeom>
              <a:avLst/>
              <a:gdLst/>
              <a:ahLst/>
              <a:cxnLst/>
              <a:rect l="l" t="t" r="r" b="b"/>
              <a:pathLst>
                <a:path w="4480026" h="114643">
                  <a:moveTo>
                    <a:pt x="0" y="0"/>
                  </a:moveTo>
                  <a:lnTo>
                    <a:pt x="4480026" y="0"/>
                  </a:lnTo>
                  <a:lnTo>
                    <a:pt x="4480026" y="114643"/>
                  </a:lnTo>
                  <a:lnTo>
                    <a:pt x="0" y="114643"/>
                  </a:lnTo>
                  <a:close/>
                </a:path>
              </a:pathLst>
            </a:custGeom>
            <a:solidFill>
              <a:srgbClr val="F6B171"/>
            </a:solidFill>
          </p:spPr>
        </p:sp>
        <p:sp>
          <p:nvSpPr>
            <p:cNvPr id="16" name="TextBox 16"/>
            <p:cNvSpPr txBox="1"/>
            <p:nvPr/>
          </p:nvSpPr>
          <p:spPr>
            <a:xfrm>
              <a:off x="0" y="19050"/>
              <a:ext cx="4480026" cy="95593"/>
            </a:xfrm>
            <a:prstGeom prst="rect">
              <a:avLst/>
            </a:prstGeom>
          </p:spPr>
          <p:txBody>
            <a:bodyPr lIns="50800" tIns="50800" rIns="50800" bIns="50800" rtlCol="0" anchor="ctr"/>
            <a:lstStyle/>
            <a:p>
              <a:pPr algn="ctr">
                <a:lnSpc>
                  <a:spcPts val="2160"/>
                </a:lnSpc>
              </a:pPr>
              <a:endParaRPr/>
            </a:p>
          </p:txBody>
        </p:sp>
      </p:grpSp>
      <p:grpSp>
        <p:nvGrpSpPr>
          <p:cNvPr id="17" name="Group 17"/>
          <p:cNvGrpSpPr/>
          <p:nvPr/>
        </p:nvGrpSpPr>
        <p:grpSpPr>
          <a:xfrm>
            <a:off x="1591036" y="1684791"/>
            <a:ext cx="15475359" cy="8602209"/>
            <a:chOff x="0" y="0"/>
            <a:chExt cx="4075815" cy="2265602"/>
          </a:xfrm>
        </p:grpSpPr>
        <p:sp>
          <p:nvSpPr>
            <p:cNvPr id="18" name="Freeform 18"/>
            <p:cNvSpPr/>
            <p:nvPr/>
          </p:nvSpPr>
          <p:spPr>
            <a:xfrm>
              <a:off x="0" y="0"/>
              <a:ext cx="4075815" cy="2265602"/>
            </a:xfrm>
            <a:custGeom>
              <a:avLst/>
              <a:gdLst/>
              <a:ahLst/>
              <a:cxnLst/>
              <a:rect l="l" t="t" r="r" b="b"/>
              <a:pathLst>
                <a:path w="4075815" h="2265602">
                  <a:moveTo>
                    <a:pt x="25514" y="0"/>
                  </a:moveTo>
                  <a:lnTo>
                    <a:pt x="4050301" y="0"/>
                  </a:lnTo>
                  <a:cubicBezTo>
                    <a:pt x="4064392" y="0"/>
                    <a:pt x="4075815" y="11423"/>
                    <a:pt x="4075815" y="25514"/>
                  </a:cubicBezTo>
                  <a:lnTo>
                    <a:pt x="4075815" y="2240088"/>
                  </a:lnTo>
                  <a:cubicBezTo>
                    <a:pt x="4075815" y="2246855"/>
                    <a:pt x="4073127" y="2253345"/>
                    <a:pt x="4068342" y="2258129"/>
                  </a:cubicBezTo>
                  <a:cubicBezTo>
                    <a:pt x="4063557" y="2262914"/>
                    <a:pt x="4057067" y="2265602"/>
                    <a:pt x="4050301" y="2265602"/>
                  </a:cubicBezTo>
                  <a:lnTo>
                    <a:pt x="25514" y="2265602"/>
                  </a:lnTo>
                  <a:cubicBezTo>
                    <a:pt x="18747" y="2265602"/>
                    <a:pt x="12258" y="2262914"/>
                    <a:pt x="7473" y="2258129"/>
                  </a:cubicBezTo>
                  <a:cubicBezTo>
                    <a:pt x="2688" y="2253345"/>
                    <a:pt x="0" y="2246855"/>
                    <a:pt x="0" y="2240088"/>
                  </a:cubicBezTo>
                  <a:lnTo>
                    <a:pt x="0" y="25514"/>
                  </a:lnTo>
                  <a:cubicBezTo>
                    <a:pt x="0" y="18747"/>
                    <a:pt x="2688" y="12258"/>
                    <a:pt x="7473" y="7473"/>
                  </a:cubicBezTo>
                  <a:cubicBezTo>
                    <a:pt x="12258" y="2688"/>
                    <a:pt x="18747" y="0"/>
                    <a:pt x="25514" y="0"/>
                  </a:cubicBezTo>
                  <a:close/>
                </a:path>
              </a:pathLst>
            </a:custGeom>
            <a:solidFill>
              <a:srgbClr val="000000">
                <a:alpha val="0"/>
              </a:srgbClr>
            </a:solidFill>
          </p:spPr>
        </p:sp>
        <p:sp>
          <p:nvSpPr>
            <p:cNvPr id="19" name="TextBox 19"/>
            <p:cNvSpPr txBox="1"/>
            <p:nvPr/>
          </p:nvSpPr>
          <p:spPr>
            <a:xfrm>
              <a:off x="0" y="-114300"/>
              <a:ext cx="4075815" cy="2379902"/>
            </a:xfrm>
            <a:prstGeom prst="rect">
              <a:avLst/>
            </a:prstGeom>
          </p:spPr>
          <p:txBody>
            <a:bodyPr lIns="50800" tIns="50800" rIns="50800" bIns="50800" rtlCol="0" anchor="ctr"/>
            <a:lstStyle/>
            <a:p>
              <a:pPr algn="l">
                <a:lnSpc>
                  <a:spcPts val="3611"/>
                </a:lnSpc>
              </a:pPr>
              <a:r>
                <a:rPr lang="en-US" sz="2099" b="1" u="sng" spc="209">
                  <a:solidFill>
                    <a:srgbClr val="000000"/>
                  </a:solidFill>
                  <a:latin typeface="DM Sans Bold"/>
                  <a:ea typeface="DM Sans Bold"/>
                  <a:cs typeface="DM Sans Bold"/>
                  <a:sym typeface="DM Sans Bold"/>
                </a:rPr>
                <a:t>FOCO NO DESEMPENHO ASSISTENCIAL E NA QUALIDADE DO CUIDADO</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Avaliar o impacto da atuação na satisfação dos usuários, levando em conta a qualidade do atendimento, o cumprimento de protocolos e a humanização do cuidado.</a:t>
              </a:r>
            </a:p>
            <a:p>
              <a:pPr algn="l">
                <a:lnSpc>
                  <a:spcPts val="3611"/>
                </a:lnSpc>
              </a:pPr>
              <a:endParaRPr lang="en-US" sz="2099" spc="209">
                <a:solidFill>
                  <a:srgbClr val="000000"/>
                </a:solidFill>
                <a:latin typeface="DM Sans"/>
                <a:ea typeface="DM Sans"/>
                <a:cs typeface="DM Sans"/>
                <a:sym typeface="DM Sans"/>
              </a:endParaRPr>
            </a:p>
            <a:p>
              <a:pPr algn="l">
                <a:lnSpc>
                  <a:spcPts val="3611"/>
                </a:lnSpc>
              </a:pPr>
              <a:r>
                <a:rPr lang="en-US" sz="2099" b="1" u="sng" spc="209">
                  <a:solidFill>
                    <a:srgbClr val="000000"/>
                  </a:solidFill>
                  <a:latin typeface="DM Sans Bold"/>
                  <a:ea typeface="DM Sans Bold"/>
                  <a:cs typeface="DM Sans Bold"/>
                  <a:sym typeface="DM Sans Bold"/>
                </a:rPr>
                <a:t>OBJETIVIDADE, TRANSPARÊNCIA E ÉTICA</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Conduzir a avaliação de maneira ética, justa e transparente, com critérios claros e objetivos, garantindo que os profissionais entendam o processo e os parâmetros de avaliação, e possam acessar seus resultados.</a:t>
              </a:r>
            </a:p>
            <a:p>
              <a:pPr algn="l">
                <a:lnSpc>
                  <a:spcPts val="3611"/>
                </a:lnSpc>
              </a:pPr>
              <a:endParaRPr lang="en-US" sz="2099" spc="209">
                <a:solidFill>
                  <a:srgbClr val="000000"/>
                </a:solidFill>
                <a:latin typeface="DM Sans"/>
                <a:ea typeface="DM Sans"/>
                <a:cs typeface="DM Sans"/>
                <a:sym typeface="DM Sans"/>
              </a:endParaRPr>
            </a:p>
            <a:p>
              <a:pPr algn="l">
                <a:lnSpc>
                  <a:spcPts val="3611"/>
                </a:lnSpc>
              </a:pPr>
              <a:r>
                <a:rPr lang="en-US" sz="2099" b="1" u="sng" spc="209">
                  <a:solidFill>
                    <a:srgbClr val="000000"/>
                  </a:solidFill>
                  <a:latin typeface="DM Sans Bold"/>
                  <a:ea typeface="DM Sans Bold"/>
                  <a:cs typeface="DM Sans Bold"/>
                  <a:sym typeface="DM Sans Bold"/>
                </a:rPr>
                <a:t>ALINHAMENTO COM AS DIRETRIZES DA APS E DO PMMB</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Assegurar que a avaliação esteja alinhada com as diretrizes da APS.</a:t>
              </a:r>
            </a:p>
            <a:p>
              <a:pPr algn="l">
                <a:lnSpc>
                  <a:spcPts val="3611"/>
                </a:lnSpc>
              </a:pPr>
              <a:endParaRPr lang="en-US" sz="2099" spc="209">
                <a:solidFill>
                  <a:srgbClr val="000000"/>
                </a:solidFill>
                <a:latin typeface="DM Sans"/>
                <a:ea typeface="DM Sans"/>
                <a:cs typeface="DM Sans"/>
                <a:sym typeface="DM Sans"/>
              </a:endParaRPr>
            </a:p>
            <a:p>
              <a:pPr algn="l">
                <a:lnSpc>
                  <a:spcPts val="3611"/>
                </a:lnSpc>
              </a:pPr>
              <a:endParaRPr lang="en-US" sz="2099" spc="209">
                <a:solidFill>
                  <a:srgbClr val="000000"/>
                </a:solidFill>
                <a:latin typeface="DM Sans"/>
                <a:ea typeface="DM Sans"/>
                <a:cs typeface="DM Sans"/>
                <a:sym typeface="DM Sans"/>
              </a:endParaRPr>
            </a:p>
            <a:p>
              <a:pPr algn="l">
                <a:lnSpc>
                  <a:spcPts val="3611"/>
                </a:lnSpc>
              </a:pPr>
              <a:r>
                <a:rPr lang="en-US" sz="2099" b="1" u="sng" spc="209">
                  <a:solidFill>
                    <a:srgbClr val="000000"/>
                  </a:solidFill>
                  <a:latin typeface="DM Sans Bold"/>
                  <a:ea typeface="DM Sans Bold"/>
                  <a:cs typeface="DM Sans Bold"/>
                  <a:sym typeface="DM Sans Bold"/>
                </a:rPr>
                <a:t>ENVOLVIMENTO E FEEDBACK CONTÍNUO</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Incorporar a participação dos profissionais avaliados, gestores locais e supervisores, com o intuito de obter uma visão ampla e justa do desempenho. Isso inclui proporcionar feedbacks contínuos que incentivem o desenvolvimento profissional.</a:t>
              </a:r>
            </a:p>
            <a:p>
              <a:pPr algn="l">
                <a:lnSpc>
                  <a:spcPts val="3096"/>
                </a:lnSpc>
              </a:pPr>
              <a:endParaRPr lang="en-US" sz="2099" spc="209">
                <a:solidFill>
                  <a:srgbClr val="000000"/>
                </a:solidFill>
                <a:latin typeface="DM Sans"/>
                <a:ea typeface="DM Sans"/>
                <a:cs typeface="DM Sans"/>
                <a:sym typeface="DM Sans"/>
              </a:endParaRPr>
            </a:p>
            <a:p>
              <a:pPr algn="ctr">
                <a:lnSpc>
                  <a:spcPts val="3348"/>
                </a:lnSpc>
              </a:pPr>
              <a:endParaRPr lang="en-US" sz="2099" spc="209">
                <a:solidFill>
                  <a:srgbClr val="000000"/>
                </a:solidFill>
                <a:latin typeface="DM Sans"/>
                <a:ea typeface="DM Sans"/>
                <a:cs typeface="DM Sans"/>
                <a:sym typeface="DM Sans"/>
              </a:endParaRPr>
            </a:p>
          </p:txBody>
        </p:sp>
      </p:grpSp>
      <p:sp>
        <p:nvSpPr>
          <p:cNvPr id="20" name="Freeform 20"/>
          <p:cNvSpPr/>
          <p:nvPr/>
        </p:nvSpPr>
        <p:spPr>
          <a:xfrm>
            <a:off x="14167787" y="9459464"/>
            <a:ext cx="3713246" cy="671514"/>
          </a:xfrm>
          <a:custGeom>
            <a:avLst/>
            <a:gdLst/>
            <a:ahLst/>
            <a:cxnLst/>
            <a:rect l="l" t="t" r="r" b="b"/>
            <a:pathLst>
              <a:path w="3713246" h="671514">
                <a:moveTo>
                  <a:pt x="0" y="0"/>
                </a:moveTo>
                <a:lnTo>
                  <a:pt x="3713246" y="0"/>
                </a:lnTo>
                <a:lnTo>
                  <a:pt x="3713246" y="671514"/>
                </a:lnTo>
                <a:lnTo>
                  <a:pt x="0" y="671514"/>
                </a:lnTo>
                <a:lnTo>
                  <a:pt x="0" y="0"/>
                </a:lnTo>
                <a:close/>
              </a:path>
            </a:pathLst>
          </a:custGeom>
          <a:blipFill>
            <a:blip r:embed="rId4"/>
            <a:stretch>
              <a:fillRect l="-12" r="-12"/>
            </a:stretch>
          </a:blipFill>
        </p:spPr>
      </p:sp>
      <p:sp>
        <p:nvSpPr>
          <p:cNvPr id="21" name="Freeform 21"/>
          <p:cNvSpPr/>
          <p:nvPr/>
        </p:nvSpPr>
        <p:spPr>
          <a:xfrm>
            <a:off x="15786325" y="4860490"/>
            <a:ext cx="2511200" cy="2976248"/>
          </a:xfrm>
          <a:custGeom>
            <a:avLst/>
            <a:gdLst/>
            <a:ahLst/>
            <a:cxnLst/>
            <a:rect l="l" t="t" r="r" b="b"/>
            <a:pathLst>
              <a:path w="2511200" h="2976248">
                <a:moveTo>
                  <a:pt x="0" y="0"/>
                </a:moveTo>
                <a:lnTo>
                  <a:pt x="2511200" y="0"/>
                </a:lnTo>
                <a:lnTo>
                  <a:pt x="2511200" y="2976248"/>
                </a:lnTo>
                <a:lnTo>
                  <a:pt x="0" y="2976248"/>
                </a:lnTo>
                <a:lnTo>
                  <a:pt x="0" y="0"/>
                </a:lnTo>
                <a:close/>
              </a:path>
            </a:pathLst>
          </a:custGeom>
          <a:blipFill>
            <a:blip r:embed="rId5"/>
            <a:stretch>
              <a:fillRect l="-8038" t="-19444" b="-2260"/>
            </a:stretch>
          </a:blipFill>
        </p:spPr>
      </p:sp>
      <p:sp>
        <p:nvSpPr>
          <p:cNvPr id="22" name="TextBox 22"/>
          <p:cNvSpPr txBox="1"/>
          <p:nvPr/>
        </p:nvSpPr>
        <p:spPr>
          <a:xfrm>
            <a:off x="518867" y="345191"/>
            <a:ext cx="10850017" cy="735515"/>
          </a:xfrm>
          <a:prstGeom prst="rect">
            <a:avLst/>
          </a:prstGeom>
        </p:spPr>
        <p:txBody>
          <a:bodyPr lIns="0" tIns="0" rIns="0" bIns="0" rtlCol="0" anchor="t">
            <a:spAutoFit/>
          </a:bodyPr>
          <a:lstStyle/>
          <a:p>
            <a:pPr algn="ctr">
              <a:lnSpc>
                <a:spcPts val="6264"/>
              </a:lnSpc>
              <a:spcBef>
                <a:spcPct val="0"/>
              </a:spcBef>
            </a:pPr>
            <a:r>
              <a:rPr lang="en-US" sz="3796">
                <a:solidFill>
                  <a:srgbClr val="4260FB"/>
                </a:solidFill>
                <a:latin typeface="Rawline 1"/>
                <a:ea typeface="Rawline 1"/>
                <a:cs typeface="Rawline 1"/>
                <a:sym typeface="Rawline 1"/>
              </a:rPr>
              <a:t>Princípios da Avaliação dos Médicos do PMMB</a:t>
            </a:r>
          </a:p>
        </p:txBody>
      </p:sp>
      <p:grpSp>
        <p:nvGrpSpPr>
          <p:cNvPr id="23" name="Group 23"/>
          <p:cNvGrpSpPr/>
          <p:nvPr/>
        </p:nvGrpSpPr>
        <p:grpSpPr>
          <a:xfrm>
            <a:off x="14108430" y="2197417"/>
            <a:ext cx="2239328" cy="422910"/>
            <a:chOff x="0" y="0"/>
            <a:chExt cx="2985770" cy="563880"/>
          </a:xfrm>
        </p:grpSpPr>
        <p:sp>
          <p:nvSpPr>
            <p:cNvPr id="24" name="Freeform 24"/>
            <p:cNvSpPr/>
            <p:nvPr/>
          </p:nvSpPr>
          <p:spPr>
            <a:xfrm>
              <a:off x="-59690" y="50800"/>
              <a:ext cx="3102610" cy="736600"/>
            </a:xfrm>
            <a:custGeom>
              <a:avLst/>
              <a:gdLst/>
              <a:ahLst/>
              <a:cxnLst/>
              <a:rect l="l" t="t" r="r" b="b"/>
              <a:pathLst>
                <a:path w="3102610" h="736600">
                  <a:moveTo>
                    <a:pt x="110490" y="0"/>
                  </a:moveTo>
                  <a:cubicBezTo>
                    <a:pt x="3102610" y="109220"/>
                    <a:pt x="3102610" y="347980"/>
                    <a:pt x="2994660" y="457200"/>
                  </a:cubicBezTo>
                  <a:cubicBezTo>
                    <a:pt x="2720340" y="731520"/>
                    <a:pt x="384810" y="736600"/>
                    <a:pt x="110490" y="462280"/>
                  </a:cubicBezTo>
                  <a:cubicBezTo>
                    <a:pt x="0" y="351790"/>
                    <a:pt x="110490" y="0"/>
                    <a:pt x="110490" y="0"/>
                  </a:cubicBezTo>
                </a:path>
              </a:pathLst>
            </a:custGeom>
            <a:solidFill>
              <a:srgbClr val="A50E58">
                <a:alpha val="29804"/>
              </a:srgbClr>
            </a:solidFill>
            <a:ln cap="sq">
              <a:noFill/>
              <a:prstDash val="solid"/>
              <a:miter/>
            </a:ln>
          </p:spPr>
        </p:sp>
      </p:grpSp>
      <p:grpSp>
        <p:nvGrpSpPr>
          <p:cNvPr id="25" name="Group 25"/>
          <p:cNvGrpSpPr/>
          <p:nvPr/>
        </p:nvGrpSpPr>
        <p:grpSpPr>
          <a:xfrm>
            <a:off x="2291715" y="2573655"/>
            <a:ext cx="2133600" cy="476250"/>
            <a:chOff x="0" y="0"/>
            <a:chExt cx="2844800" cy="635000"/>
          </a:xfrm>
        </p:grpSpPr>
        <p:sp>
          <p:nvSpPr>
            <p:cNvPr id="26" name="Freeform 26"/>
            <p:cNvSpPr/>
            <p:nvPr/>
          </p:nvSpPr>
          <p:spPr>
            <a:xfrm>
              <a:off x="-29210" y="50800"/>
              <a:ext cx="2875280" cy="561340"/>
            </a:xfrm>
            <a:custGeom>
              <a:avLst/>
              <a:gdLst/>
              <a:ahLst/>
              <a:cxnLst/>
              <a:rect l="l" t="t" r="r" b="b"/>
              <a:pathLst>
                <a:path w="2875280" h="561340">
                  <a:moveTo>
                    <a:pt x="97790" y="0"/>
                  </a:moveTo>
                  <a:cubicBezTo>
                    <a:pt x="1099820" y="27940"/>
                    <a:pt x="1871980" y="15240"/>
                    <a:pt x="2181860" y="25400"/>
                  </a:cubicBezTo>
                  <a:cubicBezTo>
                    <a:pt x="2326640" y="30480"/>
                    <a:pt x="2402840" y="30480"/>
                    <a:pt x="2499360" y="45720"/>
                  </a:cubicBezTo>
                  <a:cubicBezTo>
                    <a:pt x="2583180" y="58420"/>
                    <a:pt x="2672080" y="104140"/>
                    <a:pt x="2730500" y="102870"/>
                  </a:cubicBezTo>
                  <a:cubicBezTo>
                    <a:pt x="2768600" y="101600"/>
                    <a:pt x="2800350" y="59690"/>
                    <a:pt x="2821940" y="74930"/>
                  </a:cubicBezTo>
                  <a:cubicBezTo>
                    <a:pt x="2867660" y="109220"/>
                    <a:pt x="2875280" y="478790"/>
                    <a:pt x="2821940" y="532130"/>
                  </a:cubicBezTo>
                  <a:cubicBezTo>
                    <a:pt x="2792730" y="561340"/>
                    <a:pt x="2747010" y="535940"/>
                    <a:pt x="2689860" y="532130"/>
                  </a:cubicBezTo>
                  <a:cubicBezTo>
                    <a:pt x="2574290" y="527050"/>
                    <a:pt x="2395220" y="492760"/>
                    <a:pt x="2181860" y="482600"/>
                  </a:cubicBezTo>
                  <a:cubicBezTo>
                    <a:pt x="1818640" y="463550"/>
                    <a:pt x="1092200" y="483870"/>
                    <a:pt x="703580" y="477520"/>
                  </a:cubicBezTo>
                  <a:cubicBezTo>
                    <a:pt x="450850" y="473710"/>
                    <a:pt x="171450" y="560070"/>
                    <a:pt x="80010" y="462280"/>
                  </a:cubicBezTo>
                  <a:cubicBezTo>
                    <a:pt x="0" y="377190"/>
                    <a:pt x="97790" y="0"/>
                    <a:pt x="97790" y="0"/>
                  </a:cubicBezTo>
                </a:path>
              </a:pathLst>
            </a:custGeom>
            <a:solidFill>
              <a:srgbClr val="A50E58">
                <a:alpha val="29804"/>
              </a:srgbClr>
            </a:solidFill>
            <a:ln cap="sq">
              <a:noFill/>
              <a:prstDash val="solid"/>
              <a:miter/>
            </a:ln>
          </p:spPr>
        </p:sp>
      </p:grpSp>
      <p:grpSp>
        <p:nvGrpSpPr>
          <p:cNvPr id="27" name="Group 27"/>
          <p:cNvGrpSpPr/>
          <p:nvPr/>
        </p:nvGrpSpPr>
        <p:grpSpPr>
          <a:xfrm>
            <a:off x="5006340" y="2611755"/>
            <a:ext cx="4232910" cy="422910"/>
            <a:chOff x="0" y="0"/>
            <a:chExt cx="5643880" cy="563880"/>
          </a:xfrm>
        </p:grpSpPr>
        <p:sp>
          <p:nvSpPr>
            <p:cNvPr id="28" name="Freeform 28"/>
            <p:cNvSpPr/>
            <p:nvPr/>
          </p:nvSpPr>
          <p:spPr>
            <a:xfrm>
              <a:off x="-68580" y="50800"/>
              <a:ext cx="5778500" cy="875030"/>
            </a:xfrm>
            <a:custGeom>
              <a:avLst/>
              <a:gdLst/>
              <a:ahLst/>
              <a:cxnLst/>
              <a:rect l="l" t="t" r="r" b="b"/>
              <a:pathLst>
                <a:path w="5778500" h="875030">
                  <a:moveTo>
                    <a:pt x="119380" y="0"/>
                  </a:moveTo>
                  <a:cubicBezTo>
                    <a:pt x="5778500" y="118110"/>
                    <a:pt x="5778500" y="337820"/>
                    <a:pt x="5660390" y="457200"/>
                  </a:cubicBezTo>
                  <a:cubicBezTo>
                    <a:pt x="5248910" y="868680"/>
                    <a:pt x="533400" y="875030"/>
                    <a:pt x="119380" y="461010"/>
                  </a:cubicBezTo>
                  <a:cubicBezTo>
                    <a:pt x="0" y="341630"/>
                    <a:pt x="119380" y="0"/>
                    <a:pt x="119380" y="0"/>
                  </a:cubicBezTo>
                </a:path>
              </a:pathLst>
            </a:custGeom>
            <a:solidFill>
              <a:srgbClr val="A50E58">
                <a:alpha val="29804"/>
              </a:srgbClr>
            </a:solidFill>
            <a:ln cap="sq">
              <a:noFill/>
              <a:prstDash val="solid"/>
              <a:miter/>
            </a:ln>
          </p:spPr>
        </p:sp>
      </p:grpSp>
      <p:grpSp>
        <p:nvGrpSpPr>
          <p:cNvPr id="29" name="Group 29"/>
          <p:cNvGrpSpPr/>
          <p:nvPr/>
        </p:nvGrpSpPr>
        <p:grpSpPr>
          <a:xfrm>
            <a:off x="9895522" y="2629852"/>
            <a:ext cx="3499485" cy="441960"/>
            <a:chOff x="0" y="0"/>
            <a:chExt cx="4665980" cy="589280"/>
          </a:xfrm>
        </p:grpSpPr>
        <p:sp>
          <p:nvSpPr>
            <p:cNvPr id="30" name="Freeform 30"/>
            <p:cNvSpPr/>
            <p:nvPr/>
          </p:nvSpPr>
          <p:spPr>
            <a:xfrm>
              <a:off x="-63500" y="-22860"/>
              <a:ext cx="4763770" cy="889000"/>
            </a:xfrm>
            <a:custGeom>
              <a:avLst/>
              <a:gdLst/>
              <a:ahLst/>
              <a:cxnLst/>
              <a:rect l="l" t="t" r="r" b="b"/>
              <a:pathLst>
                <a:path w="4763770" h="889000">
                  <a:moveTo>
                    <a:pt x="114300" y="99060"/>
                  </a:moveTo>
                  <a:cubicBezTo>
                    <a:pt x="4085590" y="93980"/>
                    <a:pt x="4119880" y="83820"/>
                    <a:pt x="4230370" y="80010"/>
                  </a:cubicBezTo>
                  <a:cubicBezTo>
                    <a:pt x="4363720" y="73660"/>
                    <a:pt x="4603750" y="0"/>
                    <a:pt x="4678680" y="73660"/>
                  </a:cubicBezTo>
                  <a:cubicBezTo>
                    <a:pt x="4753610" y="148590"/>
                    <a:pt x="4763770" y="443230"/>
                    <a:pt x="4678680" y="530860"/>
                  </a:cubicBezTo>
                  <a:cubicBezTo>
                    <a:pt x="4569460" y="643890"/>
                    <a:pt x="4276090" y="549910"/>
                    <a:pt x="3929380" y="556260"/>
                  </a:cubicBezTo>
                  <a:cubicBezTo>
                    <a:pt x="3148330" y="570230"/>
                    <a:pt x="443230" y="889000"/>
                    <a:pt x="114300" y="561340"/>
                  </a:cubicBezTo>
                  <a:cubicBezTo>
                    <a:pt x="0" y="447040"/>
                    <a:pt x="114300" y="99060"/>
                    <a:pt x="114300" y="99060"/>
                  </a:cubicBezTo>
                </a:path>
              </a:pathLst>
            </a:custGeom>
            <a:solidFill>
              <a:srgbClr val="A50E58">
                <a:alpha val="29804"/>
              </a:srgbClr>
            </a:solidFill>
            <a:ln cap="sq">
              <a:noFill/>
              <a:prstDash val="solid"/>
              <a:miter/>
            </a:ln>
          </p:spPr>
        </p:sp>
      </p:grpSp>
      <p:grpSp>
        <p:nvGrpSpPr>
          <p:cNvPr id="31" name="Group 31"/>
          <p:cNvGrpSpPr/>
          <p:nvPr/>
        </p:nvGrpSpPr>
        <p:grpSpPr>
          <a:xfrm>
            <a:off x="7413307" y="3946208"/>
            <a:ext cx="4064317" cy="494347"/>
            <a:chOff x="0" y="0"/>
            <a:chExt cx="5419090" cy="659130"/>
          </a:xfrm>
        </p:grpSpPr>
        <p:sp>
          <p:nvSpPr>
            <p:cNvPr id="32" name="Freeform 32"/>
            <p:cNvSpPr/>
            <p:nvPr/>
          </p:nvSpPr>
          <p:spPr>
            <a:xfrm>
              <a:off x="-63500" y="50800"/>
              <a:ext cx="5492750" cy="787400"/>
            </a:xfrm>
            <a:custGeom>
              <a:avLst/>
              <a:gdLst/>
              <a:ahLst/>
              <a:cxnLst/>
              <a:rect l="l" t="t" r="r" b="b"/>
              <a:pathLst>
                <a:path w="5492750" h="787400">
                  <a:moveTo>
                    <a:pt x="114300" y="0"/>
                  </a:moveTo>
                  <a:cubicBezTo>
                    <a:pt x="4142740" y="6350"/>
                    <a:pt x="4234180" y="12700"/>
                    <a:pt x="4411980" y="25400"/>
                  </a:cubicBezTo>
                  <a:cubicBezTo>
                    <a:pt x="4597400" y="39370"/>
                    <a:pt x="4833620" y="73660"/>
                    <a:pt x="4980940" y="80010"/>
                  </a:cubicBezTo>
                  <a:cubicBezTo>
                    <a:pt x="5074920" y="83820"/>
                    <a:pt x="5134610" y="72390"/>
                    <a:pt x="5210810" y="76200"/>
                  </a:cubicBezTo>
                  <a:cubicBezTo>
                    <a:pt x="5285740" y="78740"/>
                    <a:pt x="5387340" y="52070"/>
                    <a:pt x="5430520" y="100330"/>
                  </a:cubicBezTo>
                  <a:cubicBezTo>
                    <a:pt x="5492750" y="170180"/>
                    <a:pt x="5492750" y="502920"/>
                    <a:pt x="5429250" y="557530"/>
                  </a:cubicBezTo>
                  <a:cubicBezTo>
                    <a:pt x="5386070" y="596900"/>
                    <a:pt x="5285740" y="538480"/>
                    <a:pt x="5208270" y="533400"/>
                  </a:cubicBezTo>
                  <a:cubicBezTo>
                    <a:pt x="5121910" y="527050"/>
                    <a:pt x="5041900" y="533400"/>
                    <a:pt x="4936490" y="527050"/>
                  </a:cubicBezTo>
                  <a:cubicBezTo>
                    <a:pt x="4790440" y="519430"/>
                    <a:pt x="4585970" y="494030"/>
                    <a:pt x="4410710" y="482600"/>
                  </a:cubicBezTo>
                  <a:cubicBezTo>
                    <a:pt x="4236720" y="471170"/>
                    <a:pt x="4142740" y="463550"/>
                    <a:pt x="3888740" y="457200"/>
                  </a:cubicBezTo>
                  <a:cubicBezTo>
                    <a:pt x="3206750" y="441960"/>
                    <a:pt x="440690" y="787400"/>
                    <a:pt x="114300" y="462280"/>
                  </a:cubicBezTo>
                  <a:cubicBezTo>
                    <a:pt x="0" y="347980"/>
                    <a:pt x="114300" y="0"/>
                    <a:pt x="114300" y="0"/>
                  </a:cubicBezTo>
                </a:path>
              </a:pathLst>
            </a:custGeom>
            <a:solidFill>
              <a:srgbClr val="A50E58">
                <a:alpha val="29804"/>
              </a:srgbClr>
            </a:solidFill>
            <a:ln cap="sq">
              <a:noFill/>
              <a:prstDash val="solid"/>
              <a:miter/>
            </a:ln>
          </p:spPr>
        </p:sp>
      </p:grpSp>
      <p:grpSp>
        <p:nvGrpSpPr>
          <p:cNvPr id="33" name="Group 33"/>
          <p:cNvGrpSpPr/>
          <p:nvPr/>
        </p:nvGrpSpPr>
        <p:grpSpPr>
          <a:xfrm>
            <a:off x="10017443" y="6165532"/>
            <a:ext cx="3603308" cy="554355"/>
            <a:chOff x="0" y="0"/>
            <a:chExt cx="4804410" cy="739140"/>
          </a:xfrm>
        </p:grpSpPr>
        <p:sp>
          <p:nvSpPr>
            <p:cNvPr id="34" name="Freeform 34"/>
            <p:cNvSpPr/>
            <p:nvPr/>
          </p:nvSpPr>
          <p:spPr>
            <a:xfrm>
              <a:off x="-30480" y="-177800"/>
              <a:ext cx="4888230" cy="1051560"/>
            </a:xfrm>
            <a:custGeom>
              <a:avLst/>
              <a:gdLst/>
              <a:ahLst/>
              <a:cxnLst/>
              <a:rect l="l" t="t" r="r" b="b"/>
              <a:pathLst>
                <a:path w="4888230" h="1051560">
                  <a:moveTo>
                    <a:pt x="81280" y="405130"/>
                  </a:moveTo>
                  <a:cubicBezTo>
                    <a:pt x="2175510" y="233680"/>
                    <a:pt x="2292350" y="236220"/>
                    <a:pt x="2593340" y="232410"/>
                  </a:cubicBezTo>
                  <a:cubicBezTo>
                    <a:pt x="3122930" y="226060"/>
                    <a:pt x="4554220" y="0"/>
                    <a:pt x="4784090" y="228600"/>
                  </a:cubicBezTo>
                  <a:cubicBezTo>
                    <a:pt x="4888230" y="334010"/>
                    <a:pt x="4888230" y="581660"/>
                    <a:pt x="4784090" y="685800"/>
                  </a:cubicBezTo>
                  <a:cubicBezTo>
                    <a:pt x="4555490" y="914400"/>
                    <a:pt x="3122930" y="683260"/>
                    <a:pt x="2602230" y="689610"/>
                  </a:cubicBezTo>
                  <a:cubicBezTo>
                    <a:pt x="2311400" y="693420"/>
                    <a:pt x="2203450" y="689610"/>
                    <a:pt x="1922780" y="706120"/>
                  </a:cubicBezTo>
                  <a:cubicBezTo>
                    <a:pt x="1464310" y="731520"/>
                    <a:pt x="322580" y="1051560"/>
                    <a:pt x="107950" y="866140"/>
                  </a:cubicBezTo>
                  <a:cubicBezTo>
                    <a:pt x="0" y="772160"/>
                    <a:pt x="81280" y="405130"/>
                    <a:pt x="81280" y="405130"/>
                  </a:cubicBezTo>
                </a:path>
              </a:pathLst>
            </a:custGeom>
            <a:solidFill>
              <a:srgbClr val="A50E58">
                <a:alpha val="29804"/>
              </a:srgbClr>
            </a:solidFill>
            <a:ln cap="sq">
              <a:noFill/>
              <a:prstDash val="solid"/>
              <a:miter/>
            </a:ln>
          </p:spPr>
        </p:sp>
      </p:grpSp>
      <p:grpSp>
        <p:nvGrpSpPr>
          <p:cNvPr id="35" name="Group 35"/>
          <p:cNvGrpSpPr/>
          <p:nvPr/>
        </p:nvGrpSpPr>
        <p:grpSpPr>
          <a:xfrm>
            <a:off x="12773025" y="8591550"/>
            <a:ext cx="3875722" cy="422910"/>
            <a:chOff x="0" y="0"/>
            <a:chExt cx="5167630" cy="563880"/>
          </a:xfrm>
        </p:grpSpPr>
        <p:sp>
          <p:nvSpPr>
            <p:cNvPr id="36" name="Freeform 36"/>
            <p:cNvSpPr/>
            <p:nvPr/>
          </p:nvSpPr>
          <p:spPr>
            <a:xfrm>
              <a:off x="-67310" y="50800"/>
              <a:ext cx="5300980" cy="853440"/>
            </a:xfrm>
            <a:custGeom>
              <a:avLst/>
              <a:gdLst/>
              <a:ahLst/>
              <a:cxnLst/>
              <a:rect l="l" t="t" r="r" b="b"/>
              <a:pathLst>
                <a:path w="5300980" h="853440">
                  <a:moveTo>
                    <a:pt x="118110" y="0"/>
                  </a:moveTo>
                  <a:cubicBezTo>
                    <a:pt x="5300980" y="118110"/>
                    <a:pt x="5300980" y="340360"/>
                    <a:pt x="5182870" y="457200"/>
                  </a:cubicBezTo>
                  <a:cubicBezTo>
                    <a:pt x="4792980" y="848360"/>
                    <a:pt x="509270" y="853440"/>
                    <a:pt x="118110" y="462280"/>
                  </a:cubicBezTo>
                  <a:cubicBezTo>
                    <a:pt x="0" y="344170"/>
                    <a:pt x="118110" y="0"/>
                    <a:pt x="118110" y="0"/>
                  </a:cubicBezTo>
                </a:path>
              </a:pathLst>
            </a:custGeom>
            <a:solidFill>
              <a:srgbClr val="A50E58">
                <a:alpha val="29804"/>
              </a:srgbClr>
            </a:solidFill>
            <a:ln cap="sq">
              <a:noFill/>
              <a:prstDash val="solid"/>
              <a:miter/>
            </a:ln>
          </p:spPr>
        </p:sp>
      </p:grpSp>
      <p:grpSp>
        <p:nvGrpSpPr>
          <p:cNvPr id="37" name="Group 37"/>
          <p:cNvGrpSpPr/>
          <p:nvPr/>
        </p:nvGrpSpPr>
        <p:grpSpPr>
          <a:xfrm>
            <a:off x="2466975" y="9043035"/>
            <a:ext cx="1562100" cy="438150"/>
            <a:chOff x="0" y="0"/>
            <a:chExt cx="2082800" cy="584200"/>
          </a:xfrm>
        </p:grpSpPr>
        <p:sp>
          <p:nvSpPr>
            <p:cNvPr id="38" name="Freeform 38"/>
            <p:cNvSpPr/>
            <p:nvPr/>
          </p:nvSpPr>
          <p:spPr>
            <a:xfrm>
              <a:off x="-46990" y="26670"/>
              <a:ext cx="2145030" cy="661670"/>
            </a:xfrm>
            <a:custGeom>
              <a:avLst/>
              <a:gdLst/>
              <a:ahLst/>
              <a:cxnLst/>
              <a:rect l="l" t="t" r="r" b="b"/>
              <a:pathLst>
                <a:path w="2145030" h="661670">
                  <a:moveTo>
                    <a:pt x="97790" y="24130"/>
                  </a:moveTo>
                  <a:cubicBezTo>
                    <a:pt x="1687830" y="30480"/>
                    <a:pt x="1737360" y="44450"/>
                    <a:pt x="1822450" y="48260"/>
                  </a:cubicBezTo>
                  <a:cubicBezTo>
                    <a:pt x="1908810" y="53340"/>
                    <a:pt x="2030730" y="0"/>
                    <a:pt x="2078990" y="49530"/>
                  </a:cubicBezTo>
                  <a:cubicBezTo>
                    <a:pt x="2143760" y="114300"/>
                    <a:pt x="2145030" y="440690"/>
                    <a:pt x="2078990" y="506730"/>
                  </a:cubicBezTo>
                  <a:cubicBezTo>
                    <a:pt x="2028190" y="556260"/>
                    <a:pt x="1899920" y="510540"/>
                    <a:pt x="1812290" y="505460"/>
                  </a:cubicBezTo>
                  <a:cubicBezTo>
                    <a:pt x="1728470" y="501650"/>
                    <a:pt x="1682750" y="487680"/>
                    <a:pt x="1565910" y="481330"/>
                  </a:cubicBezTo>
                  <a:cubicBezTo>
                    <a:pt x="1282700" y="468630"/>
                    <a:pt x="274320" y="661670"/>
                    <a:pt x="97790" y="486410"/>
                  </a:cubicBezTo>
                  <a:cubicBezTo>
                    <a:pt x="0" y="387350"/>
                    <a:pt x="97790" y="24130"/>
                    <a:pt x="97790" y="24130"/>
                  </a:cubicBezTo>
                </a:path>
              </a:pathLst>
            </a:custGeom>
            <a:solidFill>
              <a:srgbClr val="A50E58">
                <a:alpha val="29804"/>
              </a:srgbClr>
            </a:solidFill>
            <a:ln cap="sq">
              <a:noFill/>
              <a:prstDash val="solid"/>
              <a:miter/>
            </a:ln>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5463246" y="0"/>
            <a:ext cx="2824754" cy="1574487"/>
          </a:xfrm>
          <a:custGeom>
            <a:avLst/>
            <a:gdLst/>
            <a:ahLst/>
            <a:cxnLst/>
            <a:rect l="l" t="t" r="r" b="b"/>
            <a:pathLst>
              <a:path w="2824754" h="1574487">
                <a:moveTo>
                  <a:pt x="0" y="0"/>
                </a:moveTo>
                <a:lnTo>
                  <a:pt x="2824754" y="0"/>
                </a:lnTo>
                <a:lnTo>
                  <a:pt x="2824754" y="1574487"/>
                </a:lnTo>
                <a:lnTo>
                  <a:pt x="0" y="1574487"/>
                </a:lnTo>
                <a:lnTo>
                  <a:pt x="0" y="0"/>
                </a:lnTo>
                <a:close/>
              </a:path>
            </a:pathLst>
          </a:custGeom>
          <a:blipFill>
            <a:blip r:embed="rId2">
              <a:alphaModFix amt="50000"/>
            </a:blip>
            <a:stretch>
              <a:fillRect l="-533696" r="-13722" b="-553355"/>
            </a:stretch>
          </a:blipFill>
        </p:spPr>
      </p:sp>
      <p:grpSp>
        <p:nvGrpSpPr>
          <p:cNvPr id="4" name="Group 4"/>
          <p:cNvGrpSpPr/>
          <p:nvPr/>
        </p:nvGrpSpPr>
        <p:grpSpPr>
          <a:xfrm>
            <a:off x="1436500" y="1875345"/>
            <a:ext cx="16851500" cy="435286"/>
            <a:chOff x="0" y="0"/>
            <a:chExt cx="4438255" cy="114643"/>
          </a:xfrm>
        </p:grpSpPr>
        <p:sp>
          <p:nvSpPr>
            <p:cNvPr id="5" name="Freeform 5"/>
            <p:cNvSpPr/>
            <p:nvPr/>
          </p:nvSpPr>
          <p:spPr>
            <a:xfrm>
              <a:off x="0" y="0"/>
              <a:ext cx="4438255" cy="114643"/>
            </a:xfrm>
            <a:custGeom>
              <a:avLst/>
              <a:gdLst/>
              <a:ahLst/>
              <a:cxnLst/>
              <a:rect l="l" t="t" r="r" b="b"/>
              <a:pathLst>
                <a:path w="4438255" h="114643">
                  <a:moveTo>
                    <a:pt x="0" y="0"/>
                  </a:moveTo>
                  <a:lnTo>
                    <a:pt x="4438255" y="0"/>
                  </a:lnTo>
                  <a:lnTo>
                    <a:pt x="4438255" y="114643"/>
                  </a:lnTo>
                  <a:lnTo>
                    <a:pt x="0" y="114643"/>
                  </a:lnTo>
                  <a:close/>
                </a:path>
              </a:pathLst>
            </a:custGeom>
            <a:solidFill>
              <a:srgbClr val="FFDE59"/>
            </a:solidFill>
          </p:spPr>
        </p:sp>
        <p:sp>
          <p:nvSpPr>
            <p:cNvPr id="6" name="TextBox 6"/>
            <p:cNvSpPr txBox="1"/>
            <p:nvPr/>
          </p:nvSpPr>
          <p:spPr>
            <a:xfrm>
              <a:off x="0" y="19050"/>
              <a:ext cx="4438255" cy="95593"/>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574454" y="4569894"/>
            <a:ext cx="17686236" cy="435286"/>
            <a:chOff x="0" y="0"/>
            <a:chExt cx="4658103" cy="114643"/>
          </a:xfrm>
        </p:grpSpPr>
        <p:sp>
          <p:nvSpPr>
            <p:cNvPr id="8" name="Freeform 8"/>
            <p:cNvSpPr/>
            <p:nvPr/>
          </p:nvSpPr>
          <p:spPr>
            <a:xfrm>
              <a:off x="0" y="0"/>
              <a:ext cx="4658103" cy="114643"/>
            </a:xfrm>
            <a:custGeom>
              <a:avLst/>
              <a:gdLst/>
              <a:ahLst/>
              <a:cxnLst/>
              <a:rect l="l" t="t" r="r" b="b"/>
              <a:pathLst>
                <a:path w="4658103" h="114643">
                  <a:moveTo>
                    <a:pt x="0" y="0"/>
                  </a:moveTo>
                  <a:lnTo>
                    <a:pt x="4658103" y="0"/>
                  </a:lnTo>
                  <a:lnTo>
                    <a:pt x="4658103" y="114643"/>
                  </a:lnTo>
                  <a:lnTo>
                    <a:pt x="0" y="114643"/>
                  </a:lnTo>
                  <a:close/>
                </a:path>
              </a:pathLst>
            </a:custGeom>
            <a:solidFill>
              <a:srgbClr val="F6B171"/>
            </a:solidFill>
          </p:spPr>
        </p:sp>
        <p:sp>
          <p:nvSpPr>
            <p:cNvPr id="9" name="TextBox 9"/>
            <p:cNvSpPr txBox="1"/>
            <p:nvPr/>
          </p:nvSpPr>
          <p:spPr>
            <a:xfrm>
              <a:off x="0" y="19050"/>
              <a:ext cx="4658103" cy="95593"/>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1350814" y="6900262"/>
            <a:ext cx="16530219" cy="435286"/>
            <a:chOff x="0" y="0"/>
            <a:chExt cx="4353638" cy="114643"/>
          </a:xfrm>
        </p:grpSpPr>
        <p:sp>
          <p:nvSpPr>
            <p:cNvPr id="11" name="Freeform 11"/>
            <p:cNvSpPr/>
            <p:nvPr/>
          </p:nvSpPr>
          <p:spPr>
            <a:xfrm>
              <a:off x="0" y="0"/>
              <a:ext cx="4353638" cy="114643"/>
            </a:xfrm>
            <a:custGeom>
              <a:avLst/>
              <a:gdLst/>
              <a:ahLst/>
              <a:cxnLst/>
              <a:rect l="l" t="t" r="r" b="b"/>
              <a:pathLst>
                <a:path w="4353638" h="114643">
                  <a:moveTo>
                    <a:pt x="0" y="0"/>
                  </a:moveTo>
                  <a:lnTo>
                    <a:pt x="4353638" y="0"/>
                  </a:lnTo>
                  <a:lnTo>
                    <a:pt x="4353638" y="114643"/>
                  </a:lnTo>
                  <a:lnTo>
                    <a:pt x="0" y="114643"/>
                  </a:lnTo>
                  <a:close/>
                </a:path>
              </a:pathLst>
            </a:custGeom>
            <a:solidFill>
              <a:srgbClr val="FFDE59"/>
            </a:solidFill>
          </p:spPr>
        </p:sp>
        <p:sp>
          <p:nvSpPr>
            <p:cNvPr id="12" name="TextBox 12"/>
            <p:cNvSpPr txBox="1"/>
            <p:nvPr/>
          </p:nvSpPr>
          <p:spPr>
            <a:xfrm>
              <a:off x="0" y="19050"/>
              <a:ext cx="4353638" cy="9559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0441305" y="2310765"/>
            <a:ext cx="3649980" cy="422910"/>
            <a:chOff x="0" y="0"/>
            <a:chExt cx="4866640" cy="563880"/>
          </a:xfrm>
        </p:grpSpPr>
        <p:sp>
          <p:nvSpPr>
            <p:cNvPr id="14" name="Freeform 14"/>
            <p:cNvSpPr/>
            <p:nvPr/>
          </p:nvSpPr>
          <p:spPr>
            <a:xfrm>
              <a:off x="-67310" y="50800"/>
              <a:ext cx="4998720" cy="838200"/>
            </a:xfrm>
            <a:custGeom>
              <a:avLst/>
              <a:gdLst/>
              <a:ahLst/>
              <a:cxnLst/>
              <a:rect l="l" t="t" r="r" b="b"/>
              <a:pathLst>
                <a:path w="4998720" h="838200">
                  <a:moveTo>
                    <a:pt x="118110" y="0"/>
                  </a:moveTo>
                  <a:cubicBezTo>
                    <a:pt x="4998720" y="115570"/>
                    <a:pt x="4998720" y="340360"/>
                    <a:pt x="4881880" y="457200"/>
                  </a:cubicBezTo>
                  <a:cubicBezTo>
                    <a:pt x="4505960" y="833120"/>
                    <a:pt x="495300" y="838200"/>
                    <a:pt x="118110" y="461010"/>
                  </a:cubicBezTo>
                  <a:cubicBezTo>
                    <a:pt x="0" y="344170"/>
                    <a:pt x="118110" y="0"/>
                    <a:pt x="118110" y="0"/>
                  </a:cubicBezTo>
                </a:path>
              </a:pathLst>
            </a:custGeom>
            <a:solidFill>
              <a:srgbClr val="A50E58">
                <a:alpha val="34902"/>
              </a:srgbClr>
            </a:solidFill>
            <a:ln cap="sq">
              <a:noFill/>
              <a:prstDash val="solid"/>
              <a:miter/>
            </a:ln>
          </p:spPr>
        </p:sp>
      </p:grpSp>
      <p:grpSp>
        <p:nvGrpSpPr>
          <p:cNvPr id="15" name="Group 15"/>
          <p:cNvGrpSpPr/>
          <p:nvPr/>
        </p:nvGrpSpPr>
        <p:grpSpPr>
          <a:xfrm>
            <a:off x="1760718" y="1574487"/>
            <a:ext cx="12345106" cy="7457051"/>
            <a:chOff x="0" y="0"/>
            <a:chExt cx="3251386" cy="1963997"/>
          </a:xfrm>
        </p:grpSpPr>
        <p:sp>
          <p:nvSpPr>
            <p:cNvPr id="16" name="Freeform 16"/>
            <p:cNvSpPr/>
            <p:nvPr/>
          </p:nvSpPr>
          <p:spPr>
            <a:xfrm>
              <a:off x="0" y="0"/>
              <a:ext cx="3251386" cy="1963997"/>
            </a:xfrm>
            <a:custGeom>
              <a:avLst/>
              <a:gdLst/>
              <a:ahLst/>
              <a:cxnLst/>
              <a:rect l="l" t="t" r="r" b="b"/>
              <a:pathLst>
                <a:path w="3251386" h="1963997">
                  <a:moveTo>
                    <a:pt x="31983" y="0"/>
                  </a:moveTo>
                  <a:lnTo>
                    <a:pt x="3219403" y="0"/>
                  </a:lnTo>
                  <a:cubicBezTo>
                    <a:pt x="3227885" y="0"/>
                    <a:pt x="3236020" y="3370"/>
                    <a:pt x="3242018" y="9368"/>
                  </a:cubicBezTo>
                  <a:cubicBezTo>
                    <a:pt x="3248016" y="15366"/>
                    <a:pt x="3251386" y="23501"/>
                    <a:pt x="3251386" y="31983"/>
                  </a:cubicBezTo>
                  <a:lnTo>
                    <a:pt x="3251386" y="1932014"/>
                  </a:lnTo>
                  <a:cubicBezTo>
                    <a:pt x="3251386" y="1940496"/>
                    <a:pt x="3248016" y="1948631"/>
                    <a:pt x="3242018" y="1954630"/>
                  </a:cubicBezTo>
                  <a:cubicBezTo>
                    <a:pt x="3236020" y="1960627"/>
                    <a:pt x="3227885" y="1963997"/>
                    <a:pt x="3219403" y="1963997"/>
                  </a:cubicBezTo>
                  <a:lnTo>
                    <a:pt x="31983" y="1963997"/>
                  </a:lnTo>
                  <a:cubicBezTo>
                    <a:pt x="14319" y="1963997"/>
                    <a:pt x="0" y="1949678"/>
                    <a:pt x="0" y="1932014"/>
                  </a:cubicBezTo>
                  <a:lnTo>
                    <a:pt x="0" y="31983"/>
                  </a:lnTo>
                  <a:cubicBezTo>
                    <a:pt x="0" y="23501"/>
                    <a:pt x="3370" y="15366"/>
                    <a:pt x="9368" y="9368"/>
                  </a:cubicBezTo>
                  <a:cubicBezTo>
                    <a:pt x="15366" y="3370"/>
                    <a:pt x="23501" y="0"/>
                    <a:pt x="31983" y="0"/>
                  </a:cubicBezTo>
                  <a:close/>
                </a:path>
              </a:pathLst>
            </a:custGeom>
            <a:solidFill>
              <a:srgbClr val="000000">
                <a:alpha val="0"/>
              </a:srgbClr>
            </a:solidFill>
          </p:spPr>
        </p:sp>
        <p:sp>
          <p:nvSpPr>
            <p:cNvPr id="17" name="TextBox 17"/>
            <p:cNvSpPr txBox="1"/>
            <p:nvPr/>
          </p:nvSpPr>
          <p:spPr>
            <a:xfrm>
              <a:off x="0" y="-114300"/>
              <a:ext cx="3251386" cy="2078297"/>
            </a:xfrm>
            <a:prstGeom prst="rect">
              <a:avLst/>
            </a:prstGeom>
          </p:spPr>
          <p:txBody>
            <a:bodyPr lIns="50800" tIns="50800" rIns="50800" bIns="50800" rtlCol="0" anchor="ctr"/>
            <a:lstStyle/>
            <a:p>
              <a:pPr algn="l">
                <a:lnSpc>
                  <a:spcPts val="3611"/>
                </a:lnSpc>
              </a:pPr>
              <a:r>
                <a:rPr lang="en-US" sz="2099" b="1" u="sng" spc="209">
                  <a:solidFill>
                    <a:srgbClr val="000000"/>
                  </a:solidFill>
                  <a:latin typeface="DM Sans Bold"/>
                  <a:ea typeface="DM Sans Bold"/>
                  <a:cs typeface="DM Sans Bold"/>
                  <a:sym typeface="DM Sans Bold"/>
                </a:rPr>
                <a:t>FOMENTO AO DESENVOLVIMENTO PROFISSIONAL E À MELHORIA CONTÍNUA</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A avaliação deve servir como uma ferramenta para identificar necessidades de aprimoramento e oportunidades de formação, visando o desenvolvimento contínuo dos profissionais e a qualificação do programa.</a:t>
              </a:r>
            </a:p>
            <a:p>
              <a:pPr algn="l">
                <a:lnSpc>
                  <a:spcPts val="3611"/>
                </a:lnSpc>
              </a:pPr>
              <a:endParaRPr lang="en-US" sz="2099" spc="209">
                <a:solidFill>
                  <a:srgbClr val="000000"/>
                </a:solidFill>
                <a:latin typeface="DM Sans"/>
                <a:ea typeface="DM Sans"/>
                <a:cs typeface="DM Sans"/>
                <a:sym typeface="DM Sans"/>
              </a:endParaRPr>
            </a:p>
            <a:p>
              <a:pPr algn="l">
                <a:lnSpc>
                  <a:spcPts val="3611"/>
                </a:lnSpc>
              </a:pPr>
              <a:endParaRPr lang="en-US" sz="2099" spc="209">
                <a:solidFill>
                  <a:srgbClr val="000000"/>
                </a:solidFill>
                <a:latin typeface="DM Sans"/>
                <a:ea typeface="DM Sans"/>
                <a:cs typeface="DM Sans"/>
                <a:sym typeface="DM Sans"/>
              </a:endParaRPr>
            </a:p>
            <a:p>
              <a:pPr algn="l">
                <a:lnSpc>
                  <a:spcPts val="3611"/>
                </a:lnSpc>
              </a:pPr>
              <a:r>
                <a:rPr lang="en-US" sz="2099" b="1" u="sng" spc="209">
                  <a:solidFill>
                    <a:srgbClr val="000000"/>
                  </a:solidFill>
                  <a:latin typeface="DM Sans Bold"/>
                  <a:ea typeface="DM Sans Bold"/>
                  <a:cs typeface="DM Sans Bold"/>
                  <a:sym typeface="DM Sans Bold"/>
                </a:rPr>
                <a:t>ADAPTABILIDADE AO CONTEXTO LOCAL</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Reconhecer as particularidades das regiões atendidas e dos contextos específicos de atuação dos médicos, considerando fatores socioeconômicos e culturais que possam influenciar os resultados.</a:t>
              </a:r>
            </a:p>
            <a:p>
              <a:pPr algn="l">
                <a:lnSpc>
                  <a:spcPts val="3611"/>
                </a:lnSpc>
              </a:pPr>
              <a:endParaRPr lang="en-US" sz="2099" spc="209">
                <a:solidFill>
                  <a:srgbClr val="000000"/>
                </a:solidFill>
                <a:latin typeface="DM Sans"/>
                <a:ea typeface="DM Sans"/>
                <a:cs typeface="DM Sans"/>
                <a:sym typeface="DM Sans"/>
              </a:endParaRPr>
            </a:p>
            <a:p>
              <a:pPr algn="l">
                <a:lnSpc>
                  <a:spcPts val="3611"/>
                </a:lnSpc>
              </a:pPr>
              <a:r>
                <a:rPr lang="en-US" sz="2099" b="1" u="sng" spc="209">
                  <a:solidFill>
                    <a:srgbClr val="000000"/>
                  </a:solidFill>
                  <a:latin typeface="DM Sans Bold"/>
                  <a:ea typeface="DM Sans Bold"/>
                  <a:cs typeface="DM Sans Bold"/>
                  <a:sym typeface="DM Sans Bold"/>
                </a:rPr>
                <a:t>CONFIDENCIALIDADE E RESPEITO AOS AVALIADOS</a:t>
              </a:r>
            </a:p>
            <a:p>
              <a:pPr marL="906777" lvl="2" indent="-302259" algn="l">
                <a:lnSpc>
                  <a:spcPts val="3611"/>
                </a:lnSpc>
                <a:buFont typeface="Arial"/>
                <a:buChar char="⚬"/>
              </a:pPr>
              <a:r>
                <a:rPr lang="en-US" sz="2099" spc="209">
                  <a:solidFill>
                    <a:srgbClr val="000000"/>
                  </a:solidFill>
                  <a:latin typeface="DM Sans"/>
                  <a:ea typeface="DM Sans"/>
                  <a:cs typeface="DM Sans"/>
                  <a:sym typeface="DM Sans"/>
                </a:rPr>
                <a:t>Garantir a confidencialidade dos dados pessoais e profissionais dos médicos, promovendo um ambiente de respeito e apoio à sua prática.</a:t>
              </a:r>
            </a:p>
            <a:p>
              <a:pPr algn="l">
                <a:lnSpc>
                  <a:spcPts val="3348"/>
                </a:lnSpc>
              </a:pPr>
              <a:endParaRPr lang="en-US" sz="2099" spc="209">
                <a:solidFill>
                  <a:srgbClr val="000000"/>
                </a:solidFill>
                <a:latin typeface="DM Sans"/>
                <a:ea typeface="DM Sans"/>
                <a:cs typeface="DM Sans"/>
                <a:sym typeface="DM Sans"/>
              </a:endParaRPr>
            </a:p>
          </p:txBody>
        </p:sp>
      </p:grpSp>
      <p:sp>
        <p:nvSpPr>
          <p:cNvPr id="18" name="Freeform 18"/>
          <p:cNvSpPr/>
          <p:nvPr/>
        </p:nvSpPr>
        <p:spPr>
          <a:xfrm>
            <a:off x="13881688" y="3150256"/>
            <a:ext cx="4285444" cy="5881282"/>
          </a:xfrm>
          <a:custGeom>
            <a:avLst/>
            <a:gdLst/>
            <a:ahLst/>
            <a:cxnLst/>
            <a:rect l="l" t="t" r="r" b="b"/>
            <a:pathLst>
              <a:path w="4285444" h="5881282">
                <a:moveTo>
                  <a:pt x="0" y="0"/>
                </a:moveTo>
                <a:lnTo>
                  <a:pt x="4285444" y="0"/>
                </a:lnTo>
                <a:lnTo>
                  <a:pt x="4285444" y="5881282"/>
                </a:lnTo>
                <a:lnTo>
                  <a:pt x="0" y="5881282"/>
                </a:lnTo>
                <a:lnTo>
                  <a:pt x="0" y="0"/>
                </a:lnTo>
                <a:close/>
              </a:path>
            </a:pathLst>
          </a:custGeom>
          <a:blipFill>
            <a:blip r:embed="rId3"/>
            <a:stretch>
              <a:fillRect l="-2966" t="-2161" r="-2472" b="-3602"/>
            </a:stretch>
          </a:blipFill>
        </p:spPr>
      </p:sp>
      <p:sp>
        <p:nvSpPr>
          <p:cNvPr id="19" name="TextBox 19"/>
          <p:cNvSpPr txBox="1"/>
          <p:nvPr/>
        </p:nvSpPr>
        <p:spPr>
          <a:xfrm>
            <a:off x="518867" y="345191"/>
            <a:ext cx="10850017" cy="735515"/>
          </a:xfrm>
          <a:prstGeom prst="rect">
            <a:avLst/>
          </a:prstGeom>
        </p:spPr>
        <p:txBody>
          <a:bodyPr lIns="0" tIns="0" rIns="0" bIns="0" rtlCol="0" anchor="t">
            <a:spAutoFit/>
          </a:bodyPr>
          <a:lstStyle/>
          <a:p>
            <a:pPr algn="ctr">
              <a:lnSpc>
                <a:spcPts val="6264"/>
              </a:lnSpc>
              <a:spcBef>
                <a:spcPct val="0"/>
              </a:spcBef>
            </a:pPr>
            <a:r>
              <a:rPr lang="en-US" sz="3796">
                <a:solidFill>
                  <a:srgbClr val="4260FB"/>
                </a:solidFill>
                <a:latin typeface="Rawline 1"/>
                <a:ea typeface="Rawline 1"/>
                <a:cs typeface="Rawline 1"/>
                <a:sym typeface="Rawline 1"/>
              </a:rPr>
              <a:t>Princípios da Avaliação dos Médicos do PMMB</a:t>
            </a:r>
          </a:p>
        </p:txBody>
      </p:sp>
      <p:sp>
        <p:nvSpPr>
          <p:cNvPr id="20" name="Freeform 20"/>
          <p:cNvSpPr/>
          <p:nvPr/>
        </p:nvSpPr>
        <p:spPr>
          <a:xfrm>
            <a:off x="14167787" y="9459464"/>
            <a:ext cx="3713246" cy="671514"/>
          </a:xfrm>
          <a:custGeom>
            <a:avLst/>
            <a:gdLst/>
            <a:ahLst/>
            <a:cxnLst/>
            <a:rect l="l" t="t" r="r" b="b"/>
            <a:pathLst>
              <a:path w="3713246" h="671514">
                <a:moveTo>
                  <a:pt x="0" y="0"/>
                </a:moveTo>
                <a:lnTo>
                  <a:pt x="3713246" y="0"/>
                </a:lnTo>
                <a:lnTo>
                  <a:pt x="3713246" y="671514"/>
                </a:lnTo>
                <a:lnTo>
                  <a:pt x="0" y="671514"/>
                </a:lnTo>
                <a:lnTo>
                  <a:pt x="0" y="0"/>
                </a:lnTo>
                <a:close/>
              </a:path>
            </a:pathLst>
          </a:custGeom>
          <a:blipFill>
            <a:blip r:embed="rId4"/>
            <a:stretch>
              <a:fillRect l="-12" r="-12"/>
            </a:stretch>
          </a:blipFill>
        </p:spPr>
      </p:sp>
      <p:grpSp>
        <p:nvGrpSpPr>
          <p:cNvPr id="21" name="Group 21"/>
          <p:cNvGrpSpPr/>
          <p:nvPr/>
        </p:nvGrpSpPr>
        <p:grpSpPr>
          <a:xfrm>
            <a:off x="2544128" y="3307080"/>
            <a:ext cx="4231005" cy="476250"/>
            <a:chOff x="0" y="0"/>
            <a:chExt cx="5641340" cy="635000"/>
          </a:xfrm>
        </p:grpSpPr>
        <p:sp>
          <p:nvSpPr>
            <p:cNvPr id="22" name="Freeform 22"/>
            <p:cNvSpPr/>
            <p:nvPr/>
          </p:nvSpPr>
          <p:spPr>
            <a:xfrm>
              <a:off x="36830" y="-41910"/>
              <a:ext cx="5650230" cy="793750"/>
            </a:xfrm>
            <a:custGeom>
              <a:avLst/>
              <a:gdLst/>
              <a:ahLst/>
              <a:cxnLst/>
              <a:rect l="l" t="t" r="r" b="b"/>
              <a:pathLst>
                <a:path w="5650230" h="793750">
                  <a:moveTo>
                    <a:pt x="13970" y="144780"/>
                  </a:moveTo>
                  <a:cubicBezTo>
                    <a:pt x="1385570" y="81280"/>
                    <a:pt x="2559050" y="72390"/>
                    <a:pt x="3051810" y="92710"/>
                  </a:cubicBezTo>
                  <a:cubicBezTo>
                    <a:pt x="3299460" y="102870"/>
                    <a:pt x="3450590" y="133350"/>
                    <a:pt x="3606800" y="140970"/>
                  </a:cubicBezTo>
                  <a:cubicBezTo>
                    <a:pt x="3719830" y="146050"/>
                    <a:pt x="3804920" y="138430"/>
                    <a:pt x="3902710" y="143510"/>
                  </a:cubicBezTo>
                  <a:cubicBezTo>
                    <a:pt x="3997960" y="147320"/>
                    <a:pt x="4056380" y="158750"/>
                    <a:pt x="4185920" y="163830"/>
                  </a:cubicBezTo>
                  <a:cubicBezTo>
                    <a:pt x="4470400" y="175260"/>
                    <a:pt x="5386070" y="0"/>
                    <a:pt x="5553710" y="167640"/>
                  </a:cubicBezTo>
                  <a:cubicBezTo>
                    <a:pt x="5650230" y="265430"/>
                    <a:pt x="5650230" y="528320"/>
                    <a:pt x="5553710" y="624840"/>
                  </a:cubicBezTo>
                  <a:cubicBezTo>
                    <a:pt x="5383530" y="793750"/>
                    <a:pt x="4437380" y="632460"/>
                    <a:pt x="4159250" y="621030"/>
                  </a:cubicBezTo>
                  <a:cubicBezTo>
                    <a:pt x="4038600" y="615950"/>
                    <a:pt x="3991610" y="604520"/>
                    <a:pt x="3901440" y="600710"/>
                  </a:cubicBezTo>
                  <a:cubicBezTo>
                    <a:pt x="3803650" y="595630"/>
                    <a:pt x="3710940" y="603250"/>
                    <a:pt x="3594100" y="598170"/>
                  </a:cubicBezTo>
                  <a:cubicBezTo>
                    <a:pt x="3437890" y="590550"/>
                    <a:pt x="3294380" y="560070"/>
                    <a:pt x="3051810" y="549910"/>
                  </a:cubicBezTo>
                  <a:cubicBezTo>
                    <a:pt x="2565400" y="529590"/>
                    <a:pt x="1356360" y="542290"/>
                    <a:pt x="842010" y="554990"/>
                  </a:cubicBezTo>
                  <a:cubicBezTo>
                    <a:pt x="565150" y="561340"/>
                    <a:pt x="340360" y="572770"/>
                    <a:pt x="203200" y="584200"/>
                  </a:cubicBezTo>
                  <a:cubicBezTo>
                    <a:pt x="138430" y="590550"/>
                    <a:pt x="93980" y="629920"/>
                    <a:pt x="59690" y="603250"/>
                  </a:cubicBezTo>
                  <a:cubicBezTo>
                    <a:pt x="0" y="556260"/>
                    <a:pt x="13970" y="144780"/>
                    <a:pt x="13970" y="144780"/>
                  </a:cubicBezTo>
                </a:path>
              </a:pathLst>
            </a:custGeom>
            <a:solidFill>
              <a:srgbClr val="A50E58">
                <a:alpha val="29804"/>
              </a:srgbClr>
            </a:solidFill>
            <a:ln cap="sq">
              <a:noFill/>
              <a:prstDash val="solid"/>
              <a:miter/>
            </a:ln>
          </p:spPr>
        </p:sp>
      </p:grpSp>
      <p:grpSp>
        <p:nvGrpSpPr>
          <p:cNvPr id="23" name="Group 23"/>
          <p:cNvGrpSpPr/>
          <p:nvPr/>
        </p:nvGrpSpPr>
        <p:grpSpPr>
          <a:xfrm>
            <a:off x="2607945" y="5077778"/>
            <a:ext cx="5057775" cy="511493"/>
            <a:chOff x="0" y="0"/>
            <a:chExt cx="6743700" cy="681990"/>
          </a:xfrm>
        </p:grpSpPr>
        <p:sp>
          <p:nvSpPr>
            <p:cNvPr id="24" name="Freeform 24"/>
            <p:cNvSpPr/>
            <p:nvPr/>
          </p:nvSpPr>
          <p:spPr>
            <a:xfrm>
              <a:off x="11430" y="50800"/>
              <a:ext cx="6760210" cy="718820"/>
            </a:xfrm>
            <a:custGeom>
              <a:avLst/>
              <a:gdLst/>
              <a:ahLst/>
              <a:cxnLst/>
              <a:rect l="l" t="t" r="r" b="b"/>
              <a:pathLst>
                <a:path w="6760210" h="718820">
                  <a:moveTo>
                    <a:pt x="115570" y="0"/>
                  </a:moveTo>
                  <a:cubicBezTo>
                    <a:pt x="1043940" y="38100"/>
                    <a:pt x="3335020" y="6350"/>
                    <a:pt x="3982720" y="21590"/>
                  </a:cubicBezTo>
                  <a:cubicBezTo>
                    <a:pt x="4232910" y="26670"/>
                    <a:pt x="4300220" y="40640"/>
                    <a:pt x="4500880" y="45720"/>
                  </a:cubicBezTo>
                  <a:cubicBezTo>
                    <a:pt x="4779010" y="52070"/>
                    <a:pt x="5170170" y="38100"/>
                    <a:pt x="5497830" y="46990"/>
                  </a:cubicBezTo>
                  <a:cubicBezTo>
                    <a:pt x="5817870" y="54610"/>
                    <a:pt x="6234430" y="78740"/>
                    <a:pt x="6445250" y="95250"/>
                  </a:cubicBezTo>
                  <a:cubicBezTo>
                    <a:pt x="6550660" y="104140"/>
                    <a:pt x="6637020" y="71120"/>
                    <a:pt x="6681470" y="121920"/>
                  </a:cubicBezTo>
                  <a:cubicBezTo>
                    <a:pt x="6742430" y="193040"/>
                    <a:pt x="6760210" y="491490"/>
                    <a:pt x="6663690" y="579120"/>
                  </a:cubicBezTo>
                  <a:cubicBezTo>
                    <a:pt x="6508750" y="718820"/>
                    <a:pt x="5880100" y="516890"/>
                    <a:pt x="5497830" y="504190"/>
                  </a:cubicBezTo>
                  <a:cubicBezTo>
                    <a:pt x="5126990" y="491490"/>
                    <a:pt x="4693920" y="509270"/>
                    <a:pt x="4400550" y="501650"/>
                  </a:cubicBezTo>
                  <a:cubicBezTo>
                    <a:pt x="4203700" y="496570"/>
                    <a:pt x="4146550" y="483870"/>
                    <a:pt x="3906520" y="478790"/>
                  </a:cubicBezTo>
                  <a:cubicBezTo>
                    <a:pt x="3266440" y="463550"/>
                    <a:pt x="857250" y="491490"/>
                    <a:pt x="368300" y="478790"/>
                  </a:cubicBezTo>
                  <a:cubicBezTo>
                    <a:pt x="240030" y="474980"/>
                    <a:pt x="186690" y="469900"/>
                    <a:pt x="127000" y="464820"/>
                  </a:cubicBezTo>
                  <a:cubicBezTo>
                    <a:pt x="90170" y="462280"/>
                    <a:pt x="55880" y="477520"/>
                    <a:pt x="39370" y="454660"/>
                  </a:cubicBezTo>
                  <a:cubicBezTo>
                    <a:pt x="0" y="403860"/>
                    <a:pt x="115570" y="0"/>
                    <a:pt x="115570" y="0"/>
                  </a:cubicBezTo>
                </a:path>
              </a:pathLst>
            </a:custGeom>
            <a:solidFill>
              <a:srgbClr val="A50E58">
                <a:alpha val="29804"/>
              </a:srgbClr>
            </a:solidFill>
            <a:ln cap="sq">
              <a:noFill/>
              <a:prstDash val="solid"/>
              <a:miter/>
            </a:ln>
          </p:spPr>
        </p:sp>
      </p:grpSp>
      <p:grpSp>
        <p:nvGrpSpPr>
          <p:cNvPr id="25" name="Group 25"/>
          <p:cNvGrpSpPr/>
          <p:nvPr/>
        </p:nvGrpSpPr>
        <p:grpSpPr>
          <a:xfrm>
            <a:off x="4393882" y="7444740"/>
            <a:ext cx="2862262" cy="532448"/>
            <a:chOff x="0" y="0"/>
            <a:chExt cx="3816350" cy="709930"/>
          </a:xfrm>
        </p:grpSpPr>
        <p:sp>
          <p:nvSpPr>
            <p:cNvPr id="26" name="Freeform 26"/>
            <p:cNvSpPr/>
            <p:nvPr/>
          </p:nvSpPr>
          <p:spPr>
            <a:xfrm>
              <a:off x="-29210" y="50800"/>
              <a:ext cx="3862070" cy="636270"/>
            </a:xfrm>
            <a:custGeom>
              <a:avLst/>
              <a:gdLst/>
              <a:ahLst/>
              <a:cxnLst/>
              <a:rect l="l" t="t" r="r" b="b"/>
              <a:pathLst>
                <a:path w="3862070" h="636270">
                  <a:moveTo>
                    <a:pt x="107950" y="0"/>
                  </a:moveTo>
                  <a:cubicBezTo>
                    <a:pt x="1162050" y="62230"/>
                    <a:pt x="1630680" y="125730"/>
                    <a:pt x="2054860" y="144780"/>
                  </a:cubicBezTo>
                  <a:cubicBezTo>
                    <a:pt x="2491740" y="163830"/>
                    <a:pt x="3082290" y="180340"/>
                    <a:pt x="3389630" y="149860"/>
                  </a:cubicBezTo>
                  <a:cubicBezTo>
                    <a:pt x="3554730" y="134620"/>
                    <a:pt x="3695700" y="21590"/>
                    <a:pt x="3765550" y="74930"/>
                  </a:cubicBezTo>
                  <a:cubicBezTo>
                    <a:pt x="3841750" y="134620"/>
                    <a:pt x="3862070" y="444500"/>
                    <a:pt x="3794760" y="532130"/>
                  </a:cubicBezTo>
                  <a:cubicBezTo>
                    <a:pt x="3729990" y="614680"/>
                    <a:pt x="3564890" y="591820"/>
                    <a:pt x="3389630" y="607060"/>
                  </a:cubicBezTo>
                  <a:cubicBezTo>
                    <a:pt x="3070860" y="636270"/>
                    <a:pt x="2477770" y="621030"/>
                    <a:pt x="2034540" y="601980"/>
                  </a:cubicBezTo>
                  <a:cubicBezTo>
                    <a:pt x="1606550" y="582930"/>
                    <a:pt x="1132840" y="518160"/>
                    <a:pt x="774700" y="494030"/>
                  </a:cubicBezTo>
                  <a:cubicBezTo>
                    <a:pt x="509270" y="476250"/>
                    <a:pt x="177800" y="570230"/>
                    <a:pt x="80010" y="461010"/>
                  </a:cubicBezTo>
                  <a:cubicBezTo>
                    <a:pt x="0" y="372110"/>
                    <a:pt x="107950" y="0"/>
                    <a:pt x="107950" y="0"/>
                  </a:cubicBezTo>
                </a:path>
              </a:pathLst>
            </a:custGeom>
            <a:solidFill>
              <a:srgbClr val="A50E58">
                <a:alpha val="29804"/>
              </a:srgbClr>
            </a:solidFill>
            <a:ln cap="sq">
              <a:noFill/>
              <a:prstDash val="solid"/>
              <a:miter/>
            </a:ln>
          </p:spPr>
        </p:sp>
      </p:grpSp>
      <p:grpSp>
        <p:nvGrpSpPr>
          <p:cNvPr id="27" name="Group 27"/>
          <p:cNvGrpSpPr/>
          <p:nvPr/>
        </p:nvGrpSpPr>
        <p:grpSpPr>
          <a:xfrm>
            <a:off x="8486775" y="7858125"/>
            <a:ext cx="1316355" cy="460057"/>
            <a:chOff x="0" y="0"/>
            <a:chExt cx="1755140" cy="613410"/>
          </a:xfrm>
        </p:grpSpPr>
        <p:sp>
          <p:nvSpPr>
            <p:cNvPr id="28" name="Freeform 28"/>
            <p:cNvSpPr/>
            <p:nvPr/>
          </p:nvSpPr>
          <p:spPr>
            <a:xfrm>
              <a:off x="22860" y="-86360"/>
              <a:ext cx="1772920" cy="732790"/>
            </a:xfrm>
            <a:custGeom>
              <a:avLst/>
              <a:gdLst/>
              <a:ahLst/>
              <a:cxnLst/>
              <a:rect l="l" t="t" r="r" b="b"/>
              <a:pathLst>
                <a:path w="1772920" h="732790">
                  <a:moveTo>
                    <a:pt x="27940" y="189230"/>
                  </a:moveTo>
                  <a:cubicBezTo>
                    <a:pt x="941070" y="134620"/>
                    <a:pt x="1541780" y="0"/>
                    <a:pt x="1680210" y="137160"/>
                  </a:cubicBezTo>
                  <a:cubicBezTo>
                    <a:pt x="1771650" y="228600"/>
                    <a:pt x="1772920" y="502920"/>
                    <a:pt x="1681480" y="594360"/>
                  </a:cubicBezTo>
                  <a:cubicBezTo>
                    <a:pt x="1545590" y="732790"/>
                    <a:pt x="896620" y="598170"/>
                    <a:pt x="657860" y="603250"/>
                  </a:cubicBezTo>
                  <a:cubicBezTo>
                    <a:pt x="529590" y="607060"/>
                    <a:pt x="459740" y="607060"/>
                    <a:pt x="361950" y="614680"/>
                  </a:cubicBezTo>
                  <a:cubicBezTo>
                    <a:pt x="265430" y="622300"/>
                    <a:pt x="133350" y="695960"/>
                    <a:pt x="73660" y="647700"/>
                  </a:cubicBezTo>
                  <a:cubicBezTo>
                    <a:pt x="0" y="588010"/>
                    <a:pt x="27940" y="189230"/>
                    <a:pt x="27940" y="189230"/>
                  </a:cubicBezTo>
                </a:path>
              </a:pathLst>
            </a:custGeom>
            <a:solidFill>
              <a:srgbClr val="A50E58">
                <a:alpha val="29804"/>
              </a:srgbClr>
            </a:solidFill>
            <a:ln cap="sq">
              <a:noFill/>
              <a:prstDash val="solid"/>
              <a:miter/>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sp>
        <p:nvSpPr>
          <p:cNvPr id="4" name="Freeform 4"/>
          <p:cNvSpPr/>
          <p:nvPr/>
        </p:nvSpPr>
        <p:spPr>
          <a:xfrm>
            <a:off x="2045190" y="3937557"/>
            <a:ext cx="13949519" cy="1435282"/>
          </a:xfrm>
          <a:custGeom>
            <a:avLst/>
            <a:gdLst/>
            <a:ahLst/>
            <a:cxnLst/>
            <a:rect l="l" t="t" r="r" b="b"/>
            <a:pathLst>
              <a:path w="13949519" h="1435282">
                <a:moveTo>
                  <a:pt x="0" y="0"/>
                </a:moveTo>
                <a:lnTo>
                  <a:pt x="13949518" y="0"/>
                </a:lnTo>
                <a:lnTo>
                  <a:pt x="13949518" y="1435282"/>
                </a:lnTo>
                <a:lnTo>
                  <a:pt x="0" y="14352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10312481" y="3937557"/>
            <a:ext cx="2532410" cy="4353988"/>
            <a:chOff x="0" y="0"/>
            <a:chExt cx="666972" cy="1146729"/>
          </a:xfrm>
        </p:grpSpPr>
        <p:sp>
          <p:nvSpPr>
            <p:cNvPr id="6" name="Freeform 6"/>
            <p:cNvSpPr/>
            <p:nvPr/>
          </p:nvSpPr>
          <p:spPr>
            <a:xfrm>
              <a:off x="0" y="0"/>
              <a:ext cx="666972" cy="1146729"/>
            </a:xfrm>
            <a:custGeom>
              <a:avLst/>
              <a:gdLst/>
              <a:ahLst/>
              <a:cxnLst/>
              <a:rect l="l" t="t" r="r" b="b"/>
              <a:pathLst>
                <a:path w="666972" h="1146729">
                  <a:moveTo>
                    <a:pt x="155914" y="0"/>
                  </a:moveTo>
                  <a:lnTo>
                    <a:pt x="511058" y="0"/>
                  </a:lnTo>
                  <a:cubicBezTo>
                    <a:pt x="552409" y="0"/>
                    <a:pt x="592066" y="16427"/>
                    <a:pt x="621306" y="45666"/>
                  </a:cubicBezTo>
                  <a:cubicBezTo>
                    <a:pt x="650546" y="74906"/>
                    <a:pt x="666972" y="114563"/>
                    <a:pt x="666972" y="155914"/>
                  </a:cubicBezTo>
                  <a:lnTo>
                    <a:pt x="666972" y="990815"/>
                  </a:lnTo>
                  <a:cubicBezTo>
                    <a:pt x="666972" y="1032166"/>
                    <a:pt x="650546" y="1071824"/>
                    <a:pt x="621306" y="1101063"/>
                  </a:cubicBezTo>
                  <a:cubicBezTo>
                    <a:pt x="592066" y="1130303"/>
                    <a:pt x="552409" y="1146729"/>
                    <a:pt x="511058" y="1146729"/>
                  </a:cubicBezTo>
                  <a:lnTo>
                    <a:pt x="155914" y="1146729"/>
                  </a:lnTo>
                  <a:cubicBezTo>
                    <a:pt x="69805" y="1146729"/>
                    <a:pt x="0" y="1076924"/>
                    <a:pt x="0" y="990815"/>
                  </a:cubicBezTo>
                  <a:lnTo>
                    <a:pt x="0" y="155914"/>
                  </a:lnTo>
                  <a:cubicBezTo>
                    <a:pt x="0" y="69805"/>
                    <a:pt x="69805" y="0"/>
                    <a:pt x="155914" y="0"/>
                  </a:cubicBezTo>
                  <a:close/>
                </a:path>
              </a:pathLst>
            </a:custGeom>
            <a:solidFill>
              <a:srgbClr val="F6B171">
                <a:alpha val="30980"/>
              </a:srgbClr>
            </a:solidFill>
          </p:spPr>
        </p:sp>
        <p:sp>
          <p:nvSpPr>
            <p:cNvPr id="7" name="TextBox 7"/>
            <p:cNvSpPr txBox="1"/>
            <p:nvPr/>
          </p:nvSpPr>
          <p:spPr>
            <a:xfrm>
              <a:off x="0" y="-38100"/>
              <a:ext cx="666972" cy="1184829"/>
            </a:xfrm>
            <a:prstGeom prst="rect">
              <a:avLst/>
            </a:prstGeom>
          </p:spPr>
          <p:txBody>
            <a:bodyPr lIns="50800" tIns="50800" rIns="50800" bIns="50800" rtlCol="0" anchor="ctr"/>
            <a:lstStyle/>
            <a:p>
              <a:pPr algn="ctr">
                <a:lnSpc>
                  <a:spcPts val="3360"/>
                </a:lnSpc>
              </a:pPr>
              <a:endParaRPr/>
            </a:p>
          </p:txBody>
        </p:sp>
      </p:grpSp>
      <p:sp>
        <p:nvSpPr>
          <p:cNvPr id="8" name="TextBox 8"/>
          <p:cNvSpPr txBox="1"/>
          <p:nvPr/>
        </p:nvSpPr>
        <p:spPr>
          <a:xfrm>
            <a:off x="403625" y="25059"/>
            <a:ext cx="15199051" cy="762185"/>
          </a:xfrm>
          <a:prstGeom prst="rect">
            <a:avLst/>
          </a:prstGeom>
        </p:spPr>
        <p:txBody>
          <a:bodyPr lIns="0" tIns="0" rIns="0" bIns="0" rtlCol="0" anchor="t">
            <a:spAutoFit/>
          </a:bodyPr>
          <a:lstStyle/>
          <a:p>
            <a:pPr algn="l">
              <a:lnSpc>
                <a:spcPts val="6594"/>
              </a:lnSpc>
            </a:pPr>
            <a:r>
              <a:rPr lang="en-US" sz="3996">
                <a:solidFill>
                  <a:srgbClr val="4260FB"/>
                </a:solidFill>
                <a:latin typeface="Rawline 1"/>
                <a:ea typeface="Rawline 1"/>
                <a:cs typeface="Rawline 1"/>
                <a:sym typeface="Rawline 1"/>
              </a:rPr>
              <a:t>AVALIAÇÃO DE DESEMPENHO ANUAL  - PMMB</a:t>
            </a:r>
          </a:p>
        </p:txBody>
      </p:sp>
      <p:sp>
        <p:nvSpPr>
          <p:cNvPr id="9" name="TextBox 9"/>
          <p:cNvSpPr txBox="1"/>
          <p:nvPr/>
        </p:nvSpPr>
        <p:spPr>
          <a:xfrm>
            <a:off x="5184270" y="1765573"/>
            <a:ext cx="7362550" cy="1126980"/>
          </a:xfrm>
          <a:prstGeom prst="rect">
            <a:avLst/>
          </a:prstGeom>
        </p:spPr>
        <p:txBody>
          <a:bodyPr lIns="0" tIns="0" rIns="0" bIns="0" rtlCol="0" anchor="t">
            <a:spAutoFit/>
          </a:bodyPr>
          <a:lstStyle/>
          <a:p>
            <a:pPr algn="ctr">
              <a:lnSpc>
                <a:spcPts val="4558"/>
              </a:lnSpc>
            </a:pPr>
            <a:r>
              <a:rPr lang="en-US" sz="3255" b="1" u="sng" spc="325">
                <a:solidFill>
                  <a:srgbClr val="000000"/>
                </a:solidFill>
                <a:latin typeface="Open Sans 2 Bold"/>
                <a:ea typeface="Open Sans 2 Bold"/>
                <a:cs typeface="Open Sans 2 Bold"/>
                <a:sym typeface="Open Sans 2 Bold"/>
              </a:rPr>
              <a:t>CRONOGRAMA DA AVALIAÇÃO</a:t>
            </a:r>
          </a:p>
          <a:p>
            <a:pPr algn="ctr">
              <a:lnSpc>
                <a:spcPts val="4558"/>
              </a:lnSpc>
            </a:pPr>
            <a:endParaRPr lang="en-US" sz="3255" b="1" u="sng" spc="325">
              <a:solidFill>
                <a:srgbClr val="000000"/>
              </a:solidFill>
              <a:latin typeface="Open Sans 2 Bold"/>
              <a:ea typeface="Open Sans 2 Bold"/>
              <a:cs typeface="Open Sans 2 Bold"/>
              <a:sym typeface="Open Sans 2 Bold"/>
            </a:endParaRPr>
          </a:p>
        </p:txBody>
      </p:sp>
      <p:sp>
        <p:nvSpPr>
          <p:cNvPr id="10" name="TextBox 10"/>
          <p:cNvSpPr txBox="1"/>
          <p:nvPr/>
        </p:nvSpPr>
        <p:spPr>
          <a:xfrm>
            <a:off x="2045190" y="5642498"/>
            <a:ext cx="2220374" cy="2018029"/>
          </a:xfrm>
          <a:prstGeom prst="rect">
            <a:avLst/>
          </a:prstGeom>
        </p:spPr>
        <p:txBody>
          <a:bodyPr lIns="0" tIns="0" rIns="0" bIns="0" rtlCol="0" anchor="t">
            <a:spAutoFit/>
          </a:bodyPr>
          <a:lstStyle/>
          <a:p>
            <a:pPr algn="ctr">
              <a:lnSpc>
                <a:spcPts val="3360"/>
              </a:lnSpc>
            </a:pPr>
            <a:r>
              <a:rPr lang="en-US" sz="2400" b="1">
                <a:solidFill>
                  <a:srgbClr val="000000"/>
                </a:solidFill>
                <a:latin typeface="Open Sans 3 Bold"/>
                <a:ea typeface="Open Sans 3 Bold"/>
                <a:cs typeface="Open Sans 3 Bold"/>
                <a:sym typeface="Open Sans 3 Bold"/>
              </a:rPr>
              <a:t>Publicação da Resolução</a:t>
            </a:r>
          </a:p>
          <a:p>
            <a:pPr algn="ctr">
              <a:lnSpc>
                <a:spcPts val="3360"/>
              </a:lnSpc>
            </a:pPr>
            <a:endParaRPr lang="en-US" sz="2400" b="1">
              <a:solidFill>
                <a:srgbClr val="000000"/>
              </a:solidFill>
              <a:latin typeface="Open Sans 3 Bold"/>
              <a:ea typeface="Open Sans 3 Bold"/>
              <a:cs typeface="Open Sans 3 Bold"/>
              <a:sym typeface="Open Sans 3 Bold"/>
            </a:endParaRPr>
          </a:p>
          <a:p>
            <a:pPr algn="ctr">
              <a:lnSpc>
                <a:spcPts val="3080"/>
              </a:lnSpc>
            </a:pPr>
            <a:r>
              <a:rPr lang="en-US" sz="2200">
                <a:solidFill>
                  <a:srgbClr val="000000"/>
                </a:solidFill>
                <a:latin typeface="Open Sans 3"/>
                <a:ea typeface="Open Sans 3"/>
                <a:cs typeface="Open Sans 3"/>
                <a:sym typeface="Open Sans 3"/>
              </a:rPr>
              <a:t>16 de Outubro de 2024</a:t>
            </a:r>
          </a:p>
        </p:txBody>
      </p:sp>
      <p:sp>
        <p:nvSpPr>
          <p:cNvPr id="11" name="TextBox 11"/>
          <p:cNvSpPr txBox="1"/>
          <p:nvPr/>
        </p:nvSpPr>
        <p:spPr>
          <a:xfrm>
            <a:off x="4852336" y="5642498"/>
            <a:ext cx="2199634" cy="2400299"/>
          </a:xfrm>
          <a:prstGeom prst="rect">
            <a:avLst/>
          </a:prstGeom>
        </p:spPr>
        <p:txBody>
          <a:bodyPr lIns="0" tIns="0" rIns="0" bIns="0" rtlCol="0" anchor="t">
            <a:spAutoFit/>
          </a:bodyPr>
          <a:lstStyle/>
          <a:p>
            <a:pPr algn="ctr">
              <a:lnSpc>
                <a:spcPts val="3360"/>
              </a:lnSpc>
            </a:pPr>
            <a:r>
              <a:rPr lang="en-US" sz="2400" b="1">
                <a:solidFill>
                  <a:srgbClr val="000000"/>
                </a:solidFill>
                <a:latin typeface="Open Sans 3 Bold"/>
                <a:ea typeface="Open Sans 3 Bold"/>
                <a:cs typeface="Open Sans 3 Bold"/>
                <a:sym typeface="Open Sans 3 Bold"/>
              </a:rPr>
              <a:t>Publicação da listagem dos médicos</a:t>
            </a:r>
          </a:p>
          <a:p>
            <a:pPr algn="ctr">
              <a:lnSpc>
                <a:spcPts val="3360"/>
              </a:lnSpc>
            </a:pPr>
            <a:endParaRPr lang="en-US" sz="2400" b="1">
              <a:solidFill>
                <a:srgbClr val="000000"/>
              </a:solidFill>
              <a:latin typeface="Open Sans 3 Bold"/>
              <a:ea typeface="Open Sans 3 Bold"/>
              <a:cs typeface="Open Sans 3 Bold"/>
              <a:sym typeface="Open Sans 3 Bold"/>
            </a:endParaRPr>
          </a:p>
          <a:p>
            <a:pPr algn="ctr">
              <a:lnSpc>
                <a:spcPts val="2940"/>
              </a:lnSpc>
            </a:pPr>
            <a:r>
              <a:rPr lang="en-US" sz="2100">
                <a:solidFill>
                  <a:srgbClr val="000000"/>
                </a:solidFill>
                <a:latin typeface="Open Sans 3"/>
                <a:ea typeface="Open Sans 3"/>
                <a:cs typeface="Open Sans 3"/>
                <a:sym typeface="Open Sans 3"/>
              </a:rPr>
              <a:t>04 de Novembro de 2024</a:t>
            </a:r>
          </a:p>
        </p:txBody>
      </p:sp>
      <p:sp>
        <p:nvSpPr>
          <p:cNvPr id="12" name="TextBox 12"/>
          <p:cNvSpPr txBox="1"/>
          <p:nvPr/>
        </p:nvSpPr>
        <p:spPr>
          <a:xfrm>
            <a:off x="7568651" y="5594873"/>
            <a:ext cx="2407036" cy="2400299"/>
          </a:xfrm>
          <a:prstGeom prst="rect">
            <a:avLst/>
          </a:prstGeom>
        </p:spPr>
        <p:txBody>
          <a:bodyPr lIns="0" tIns="0" rIns="0" bIns="0" rtlCol="0" anchor="t">
            <a:spAutoFit/>
          </a:bodyPr>
          <a:lstStyle/>
          <a:p>
            <a:pPr algn="ctr">
              <a:lnSpc>
                <a:spcPts val="3360"/>
              </a:lnSpc>
            </a:pPr>
            <a:r>
              <a:rPr lang="en-US" sz="2400" b="1">
                <a:solidFill>
                  <a:srgbClr val="000000"/>
                </a:solidFill>
                <a:latin typeface="Open Sans 3 Bold"/>
                <a:ea typeface="Open Sans 3 Bold"/>
                <a:cs typeface="Open Sans 3 Bold"/>
                <a:sym typeface="Open Sans 3 Bold"/>
              </a:rPr>
              <a:t>Publicação dos Documentos Orientadores</a:t>
            </a:r>
          </a:p>
          <a:p>
            <a:pPr algn="ctr">
              <a:lnSpc>
                <a:spcPts val="3360"/>
              </a:lnSpc>
            </a:pPr>
            <a:endParaRPr lang="en-US" sz="2400" b="1">
              <a:solidFill>
                <a:srgbClr val="000000"/>
              </a:solidFill>
              <a:latin typeface="Open Sans 3 Bold"/>
              <a:ea typeface="Open Sans 3 Bold"/>
              <a:cs typeface="Open Sans 3 Bold"/>
              <a:sym typeface="Open Sans 3 Bold"/>
            </a:endParaRPr>
          </a:p>
          <a:p>
            <a:pPr algn="ctr">
              <a:lnSpc>
                <a:spcPts val="2940"/>
              </a:lnSpc>
            </a:pPr>
            <a:r>
              <a:rPr lang="en-US" sz="2100">
                <a:solidFill>
                  <a:srgbClr val="000000"/>
                </a:solidFill>
                <a:latin typeface="Open Sans 3"/>
                <a:ea typeface="Open Sans 3"/>
                <a:cs typeface="Open Sans 3"/>
                <a:sym typeface="Open Sans 3"/>
              </a:rPr>
              <a:t>27 de Novembro de 2024</a:t>
            </a:r>
          </a:p>
        </p:txBody>
      </p:sp>
      <p:sp>
        <p:nvSpPr>
          <p:cNvPr id="13" name="TextBox 13"/>
          <p:cNvSpPr txBox="1"/>
          <p:nvPr/>
        </p:nvSpPr>
        <p:spPr>
          <a:xfrm>
            <a:off x="10492368" y="5642498"/>
            <a:ext cx="2054452" cy="2352674"/>
          </a:xfrm>
          <a:prstGeom prst="rect">
            <a:avLst/>
          </a:prstGeom>
        </p:spPr>
        <p:txBody>
          <a:bodyPr lIns="0" tIns="0" rIns="0" bIns="0" rtlCol="0" anchor="t">
            <a:spAutoFit/>
          </a:bodyPr>
          <a:lstStyle/>
          <a:p>
            <a:pPr algn="ctr">
              <a:lnSpc>
                <a:spcPts val="3360"/>
              </a:lnSpc>
            </a:pPr>
            <a:r>
              <a:rPr lang="en-US" sz="2400" b="1">
                <a:solidFill>
                  <a:srgbClr val="000000"/>
                </a:solidFill>
                <a:latin typeface="Open Sans 3 Bold"/>
                <a:ea typeface="Open Sans 3 Bold"/>
                <a:cs typeface="Open Sans 3 Bold"/>
                <a:sym typeface="Open Sans 3 Bold"/>
              </a:rPr>
              <a:t>Envio da Avaliação</a:t>
            </a:r>
          </a:p>
          <a:p>
            <a:pPr algn="ctr">
              <a:lnSpc>
                <a:spcPts val="3360"/>
              </a:lnSpc>
            </a:pPr>
            <a:endParaRPr lang="en-US" sz="2400" b="1">
              <a:solidFill>
                <a:srgbClr val="000000"/>
              </a:solidFill>
              <a:latin typeface="Open Sans 3 Bold"/>
              <a:ea typeface="Open Sans 3 Bold"/>
              <a:cs typeface="Open Sans 3 Bold"/>
              <a:sym typeface="Open Sans 3 Bold"/>
            </a:endParaRPr>
          </a:p>
          <a:p>
            <a:pPr algn="ctr">
              <a:lnSpc>
                <a:spcPts val="2940"/>
              </a:lnSpc>
            </a:pPr>
            <a:r>
              <a:rPr lang="en-US" sz="2100">
                <a:solidFill>
                  <a:srgbClr val="000000"/>
                </a:solidFill>
                <a:latin typeface="Open Sans 3"/>
                <a:ea typeface="Open Sans 3"/>
                <a:cs typeface="Open Sans 3"/>
                <a:sym typeface="Open Sans 3"/>
              </a:rPr>
              <a:t>16 a 31 de Dezembro de 2024 </a:t>
            </a:r>
          </a:p>
        </p:txBody>
      </p:sp>
      <p:sp>
        <p:nvSpPr>
          <p:cNvPr id="14" name="TextBox 14"/>
          <p:cNvSpPr txBox="1"/>
          <p:nvPr/>
        </p:nvSpPr>
        <p:spPr>
          <a:xfrm>
            <a:off x="13237121" y="5642498"/>
            <a:ext cx="2365555" cy="2018029"/>
          </a:xfrm>
          <a:prstGeom prst="rect">
            <a:avLst/>
          </a:prstGeom>
        </p:spPr>
        <p:txBody>
          <a:bodyPr lIns="0" tIns="0" rIns="0" bIns="0" rtlCol="0" anchor="t">
            <a:spAutoFit/>
          </a:bodyPr>
          <a:lstStyle/>
          <a:p>
            <a:pPr algn="ctr">
              <a:lnSpc>
                <a:spcPts val="3360"/>
              </a:lnSpc>
            </a:pPr>
            <a:r>
              <a:rPr lang="en-US" sz="2400" b="1">
                <a:solidFill>
                  <a:srgbClr val="000000"/>
                </a:solidFill>
                <a:latin typeface="Open Sans 3 Bold"/>
                <a:ea typeface="Open Sans 3 Bold"/>
                <a:cs typeface="Open Sans 3 Bold"/>
                <a:sym typeface="Open Sans 3 Bold"/>
              </a:rPr>
              <a:t>Resultado Final da Avaliação</a:t>
            </a:r>
          </a:p>
          <a:p>
            <a:pPr algn="ctr">
              <a:lnSpc>
                <a:spcPts val="3360"/>
              </a:lnSpc>
            </a:pPr>
            <a:endParaRPr lang="en-US" sz="2400" b="1">
              <a:solidFill>
                <a:srgbClr val="000000"/>
              </a:solidFill>
              <a:latin typeface="Open Sans 3 Bold"/>
              <a:ea typeface="Open Sans 3 Bold"/>
              <a:cs typeface="Open Sans 3 Bold"/>
              <a:sym typeface="Open Sans 3 Bold"/>
            </a:endParaRPr>
          </a:p>
          <a:p>
            <a:pPr algn="ctr">
              <a:lnSpc>
                <a:spcPts val="3080"/>
              </a:lnSpc>
            </a:pPr>
            <a:r>
              <a:rPr lang="en-US" sz="2200">
                <a:solidFill>
                  <a:srgbClr val="000000"/>
                </a:solidFill>
                <a:latin typeface="Open Sans 3"/>
                <a:ea typeface="Open Sans 3"/>
                <a:cs typeface="Open Sans 3"/>
                <a:sym typeface="Open Sans 3"/>
              </a:rPr>
              <a:t>03 de fevereiro de 2025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grpSp>
        <p:nvGrpSpPr>
          <p:cNvPr id="4" name="Group 4"/>
          <p:cNvGrpSpPr/>
          <p:nvPr/>
        </p:nvGrpSpPr>
        <p:grpSpPr>
          <a:xfrm>
            <a:off x="1028700" y="1396437"/>
            <a:ext cx="9219570" cy="1851022"/>
            <a:chOff x="0" y="0"/>
            <a:chExt cx="2428200" cy="487512"/>
          </a:xfrm>
        </p:grpSpPr>
        <p:sp>
          <p:nvSpPr>
            <p:cNvPr id="5" name="Freeform 5"/>
            <p:cNvSpPr/>
            <p:nvPr/>
          </p:nvSpPr>
          <p:spPr>
            <a:xfrm>
              <a:off x="0" y="0"/>
              <a:ext cx="2428200" cy="487512"/>
            </a:xfrm>
            <a:custGeom>
              <a:avLst/>
              <a:gdLst/>
              <a:ahLst/>
              <a:cxnLst/>
              <a:rect l="l" t="t" r="r" b="b"/>
              <a:pathLst>
                <a:path w="2428200" h="487512">
                  <a:moveTo>
                    <a:pt x="0" y="0"/>
                  </a:moveTo>
                  <a:lnTo>
                    <a:pt x="2428200" y="0"/>
                  </a:lnTo>
                  <a:lnTo>
                    <a:pt x="2428200" y="487512"/>
                  </a:lnTo>
                  <a:lnTo>
                    <a:pt x="0" y="487512"/>
                  </a:lnTo>
                  <a:close/>
                </a:path>
              </a:pathLst>
            </a:custGeom>
            <a:solidFill>
              <a:srgbClr val="B1D4E0"/>
            </a:solidFill>
          </p:spPr>
        </p:sp>
        <p:sp>
          <p:nvSpPr>
            <p:cNvPr id="6" name="TextBox 6"/>
            <p:cNvSpPr txBox="1"/>
            <p:nvPr/>
          </p:nvSpPr>
          <p:spPr>
            <a:xfrm>
              <a:off x="0" y="-28575"/>
              <a:ext cx="2428200" cy="516087"/>
            </a:xfrm>
            <a:prstGeom prst="rect">
              <a:avLst/>
            </a:prstGeom>
          </p:spPr>
          <p:txBody>
            <a:bodyPr lIns="50800" tIns="50800" rIns="50800" bIns="50800" rtlCol="0" anchor="ctr"/>
            <a:lstStyle/>
            <a:p>
              <a:pPr algn="ctr">
                <a:lnSpc>
                  <a:spcPts val="2520"/>
                </a:lnSpc>
              </a:pPr>
              <a:endParaRPr/>
            </a:p>
          </p:txBody>
        </p:sp>
      </p:grpSp>
      <p:graphicFrame>
        <p:nvGraphicFramePr>
          <p:cNvPr id="7" name="Table 7"/>
          <p:cNvGraphicFramePr>
            <a:graphicFrameLocks noGrp="1"/>
          </p:cNvGraphicFramePr>
          <p:nvPr/>
        </p:nvGraphicFramePr>
        <p:xfrm>
          <a:off x="2045190" y="3403146"/>
          <a:ext cx="7315200" cy="6362696"/>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95337">
                <a:tc>
                  <a:txBody>
                    <a:bodyPr/>
                    <a:lstStyle/>
                    <a:p>
                      <a:pPr algn="ctr">
                        <a:lnSpc>
                          <a:spcPts val="2525"/>
                        </a:lnSpc>
                        <a:defRPr/>
                      </a:pPr>
                      <a:r>
                        <a:rPr lang="en-US" sz="1803" b="1">
                          <a:solidFill>
                            <a:srgbClr val="000000"/>
                          </a:solidFill>
                          <a:latin typeface="Open Sans 3 Bold"/>
                          <a:ea typeface="Open Sans 3 Bold"/>
                          <a:cs typeface="Open Sans 3 Bold"/>
                          <a:sym typeface="Open Sans 3 Bold"/>
                        </a:rPr>
                        <a:t>Competências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b="1">
                          <a:solidFill>
                            <a:srgbClr val="000000"/>
                          </a:solidFill>
                          <a:latin typeface="Open Sans 3 Bold"/>
                          <a:ea typeface="Open Sans 3 Bold"/>
                          <a:cs typeface="Open Sans 3 Bold"/>
                          <a:sym typeface="Open Sans 3 Bold"/>
                        </a:rPr>
                        <a:t>Quantidade de questões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5337">
                <a:tc>
                  <a:txBody>
                    <a:bodyPr/>
                    <a:lstStyle/>
                    <a:p>
                      <a:pPr algn="ctr">
                        <a:lnSpc>
                          <a:spcPts val="2525"/>
                        </a:lnSpc>
                        <a:defRPr/>
                      </a:pPr>
                      <a:r>
                        <a:rPr lang="en-US" sz="1803">
                          <a:solidFill>
                            <a:srgbClr val="000000"/>
                          </a:solidFill>
                          <a:latin typeface="Open Sans 3"/>
                          <a:ea typeface="Open Sans 3"/>
                          <a:cs typeface="Open Sans 3"/>
                          <a:sym typeface="Open Sans 3"/>
                        </a:rPr>
                        <a:t>Clínica/Processo de Trabalho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a:solidFill>
                            <a:srgbClr val="000000"/>
                          </a:solidFill>
                          <a:latin typeface="Open Sans 3"/>
                          <a:ea typeface="Open Sans 3"/>
                          <a:cs typeface="Open Sans 3"/>
                          <a:sym typeface="Open Sans 3"/>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5337">
                <a:tc>
                  <a:txBody>
                    <a:bodyPr/>
                    <a:lstStyle/>
                    <a:p>
                      <a:pPr algn="ctr">
                        <a:lnSpc>
                          <a:spcPts val="2525"/>
                        </a:lnSpc>
                        <a:defRPr/>
                      </a:pPr>
                      <a:r>
                        <a:rPr lang="en-US" sz="1803">
                          <a:solidFill>
                            <a:srgbClr val="000000"/>
                          </a:solidFill>
                          <a:latin typeface="Open Sans 3"/>
                          <a:ea typeface="Open Sans 3"/>
                          <a:cs typeface="Open Sans 3"/>
                          <a:sym typeface="Open Sans 3"/>
                        </a:rPr>
                        <a:t>Comunicacional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a:solidFill>
                            <a:srgbClr val="000000"/>
                          </a:solidFill>
                          <a:latin typeface="Open Sans 3"/>
                          <a:ea typeface="Open Sans 3"/>
                          <a:cs typeface="Open Sans 3"/>
                          <a:sym typeface="Open Sans 3"/>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5337">
                <a:tc>
                  <a:txBody>
                    <a:bodyPr/>
                    <a:lstStyle/>
                    <a:p>
                      <a:pPr algn="ctr">
                        <a:lnSpc>
                          <a:spcPts val="2525"/>
                        </a:lnSpc>
                        <a:defRPr/>
                      </a:pPr>
                      <a:r>
                        <a:rPr lang="en-US" sz="1803">
                          <a:solidFill>
                            <a:srgbClr val="000000"/>
                          </a:solidFill>
                          <a:latin typeface="Open Sans 3"/>
                          <a:ea typeface="Open Sans 3"/>
                          <a:cs typeface="Open Sans 3"/>
                          <a:sym typeface="Open Sans 3"/>
                        </a:rPr>
                        <a:t>Relacional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a:solidFill>
                            <a:srgbClr val="000000"/>
                          </a:solidFill>
                          <a:latin typeface="Open Sans 3"/>
                          <a:ea typeface="Open Sans 3"/>
                          <a:cs typeface="Open Sans 3"/>
                          <a:sym typeface="Open Sans 3"/>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5337">
                <a:tc>
                  <a:txBody>
                    <a:bodyPr/>
                    <a:lstStyle/>
                    <a:p>
                      <a:pPr algn="ctr">
                        <a:lnSpc>
                          <a:spcPts val="2525"/>
                        </a:lnSpc>
                        <a:defRPr/>
                      </a:pPr>
                      <a:r>
                        <a:rPr lang="en-US" sz="1803">
                          <a:solidFill>
                            <a:srgbClr val="000000"/>
                          </a:solidFill>
                          <a:latin typeface="Open Sans 3"/>
                          <a:ea typeface="Open Sans 3"/>
                          <a:cs typeface="Open Sans 3"/>
                          <a:sym typeface="Open Sans 3"/>
                        </a:rPr>
                        <a:t>Registros Médicos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a:solidFill>
                            <a:srgbClr val="000000"/>
                          </a:solidFill>
                          <a:latin typeface="Open Sans 3"/>
                          <a:ea typeface="Open Sans 3"/>
                          <a:cs typeface="Open Sans 3"/>
                          <a:sym typeface="Open Sans 3"/>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5337">
                <a:tc>
                  <a:txBody>
                    <a:bodyPr/>
                    <a:lstStyle/>
                    <a:p>
                      <a:pPr algn="ctr">
                        <a:lnSpc>
                          <a:spcPts val="2525"/>
                        </a:lnSpc>
                        <a:defRPr/>
                      </a:pPr>
                      <a:r>
                        <a:rPr lang="en-US" sz="1803">
                          <a:solidFill>
                            <a:srgbClr val="000000"/>
                          </a:solidFill>
                          <a:latin typeface="Open Sans 3"/>
                          <a:ea typeface="Open Sans 3"/>
                          <a:cs typeface="Open Sans 3"/>
                          <a:sym typeface="Open Sans 3"/>
                        </a:rPr>
                        <a:t>Acadêmica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a:solidFill>
                            <a:srgbClr val="000000"/>
                          </a:solidFill>
                          <a:latin typeface="Open Sans 3"/>
                          <a:ea typeface="Open Sans 3"/>
                          <a:cs typeface="Open Sans 3"/>
                          <a:sym typeface="Open Sans 3"/>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5337">
                <a:tc>
                  <a:txBody>
                    <a:bodyPr/>
                    <a:lstStyle/>
                    <a:p>
                      <a:pPr algn="ctr">
                        <a:lnSpc>
                          <a:spcPts val="2525"/>
                        </a:lnSpc>
                        <a:defRPr/>
                      </a:pPr>
                      <a:r>
                        <a:rPr lang="en-US" sz="1803">
                          <a:solidFill>
                            <a:srgbClr val="000000"/>
                          </a:solidFill>
                          <a:latin typeface="Open Sans 3"/>
                          <a:ea typeface="Open Sans 3"/>
                          <a:cs typeface="Open Sans 3"/>
                          <a:sym typeface="Open Sans 3"/>
                        </a:rPr>
                        <a:t>Territorial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a:solidFill>
                            <a:srgbClr val="000000"/>
                          </a:solidFill>
                          <a:latin typeface="Open Sans 3"/>
                          <a:ea typeface="Open Sans 3"/>
                          <a:cs typeface="Open Sans 3"/>
                          <a:sym typeface="Open Sans 3"/>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95337">
                <a:tc>
                  <a:txBody>
                    <a:bodyPr/>
                    <a:lstStyle/>
                    <a:p>
                      <a:pPr algn="ctr">
                        <a:lnSpc>
                          <a:spcPts val="2525"/>
                        </a:lnSpc>
                        <a:defRPr/>
                      </a:pPr>
                      <a:r>
                        <a:rPr lang="en-US" sz="1803" b="1">
                          <a:solidFill>
                            <a:srgbClr val="000000"/>
                          </a:solidFill>
                          <a:latin typeface="Open Sans 3 Bold"/>
                          <a:ea typeface="Open Sans 3 Bold"/>
                          <a:cs typeface="Open Sans 3 Bold"/>
                          <a:sym typeface="Open Sans 3 Bold"/>
                        </a:rPr>
                        <a:t>Total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5"/>
                        </a:lnSpc>
                        <a:defRPr/>
                      </a:pPr>
                      <a:r>
                        <a:rPr lang="en-US" sz="1803" b="1">
                          <a:solidFill>
                            <a:srgbClr val="000000"/>
                          </a:solidFill>
                          <a:latin typeface="Open Sans 3 Bold"/>
                          <a:ea typeface="Open Sans 3 Bold"/>
                          <a:cs typeface="Open Sans 3 Bold"/>
                          <a:sym typeface="Open Sans 3 Bold"/>
                        </a:rPr>
                        <a:t>15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8"/>
          <p:cNvSpPr txBox="1"/>
          <p:nvPr/>
        </p:nvSpPr>
        <p:spPr>
          <a:xfrm>
            <a:off x="526050" y="152308"/>
            <a:ext cx="15462458" cy="735515"/>
          </a:xfrm>
          <a:prstGeom prst="rect">
            <a:avLst/>
          </a:prstGeom>
        </p:spPr>
        <p:txBody>
          <a:bodyPr lIns="0" tIns="0" rIns="0" bIns="0" rtlCol="0" anchor="t">
            <a:spAutoFit/>
          </a:bodyPr>
          <a:lstStyle/>
          <a:p>
            <a:pPr algn="l">
              <a:lnSpc>
                <a:spcPts val="6264"/>
              </a:lnSpc>
            </a:pPr>
            <a:r>
              <a:rPr lang="en-US" sz="3796">
                <a:solidFill>
                  <a:srgbClr val="4260FB"/>
                </a:solidFill>
                <a:latin typeface="Rawline 1"/>
                <a:ea typeface="Rawline 1"/>
                <a:cs typeface="Rawline 1"/>
                <a:sym typeface="Rawline 1"/>
              </a:rPr>
              <a:t>INSTRUMENTO DE AVALIAÇÃO DE DESEMPENHO ANUAL  - PMM</a:t>
            </a:r>
          </a:p>
        </p:txBody>
      </p:sp>
      <p:sp>
        <p:nvSpPr>
          <p:cNvPr id="9" name="TextBox 9"/>
          <p:cNvSpPr txBox="1"/>
          <p:nvPr/>
        </p:nvSpPr>
        <p:spPr>
          <a:xfrm>
            <a:off x="1180524" y="1476201"/>
            <a:ext cx="9067746" cy="1634345"/>
          </a:xfrm>
          <a:prstGeom prst="rect">
            <a:avLst/>
          </a:prstGeom>
        </p:spPr>
        <p:txBody>
          <a:bodyPr lIns="0" tIns="0" rIns="0" bIns="0" rtlCol="0" anchor="t">
            <a:spAutoFit/>
          </a:bodyPr>
          <a:lstStyle/>
          <a:p>
            <a:pPr algn="ctr">
              <a:lnSpc>
                <a:spcPts val="4278"/>
              </a:lnSpc>
            </a:pPr>
            <a:r>
              <a:rPr lang="en-US" sz="3055" spc="305">
                <a:solidFill>
                  <a:srgbClr val="000000"/>
                </a:solidFill>
                <a:latin typeface="Open Sans 2"/>
                <a:ea typeface="Open Sans 2"/>
                <a:cs typeface="Open Sans 2"/>
                <a:sym typeface="Open Sans 2"/>
              </a:rPr>
              <a:t>Síntese da Avaliação pelo/a </a:t>
            </a:r>
          </a:p>
          <a:p>
            <a:pPr algn="ctr">
              <a:lnSpc>
                <a:spcPts val="4278"/>
              </a:lnSpc>
            </a:pPr>
            <a:r>
              <a:rPr lang="en-US" sz="3055" b="1" spc="305">
                <a:solidFill>
                  <a:srgbClr val="000000"/>
                </a:solidFill>
                <a:latin typeface="Open Sans 2 Bold"/>
                <a:ea typeface="Open Sans 2 Bold"/>
                <a:cs typeface="Open Sans 2 Bold"/>
                <a:sym typeface="Open Sans 2 Bold"/>
              </a:rPr>
              <a:t>Gestor/a e</a:t>
            </a:r>
            <a:r>
              <a:rPr lang="en-US" sz="3055" spc="305">
                <a:solidFill>
                  <a:srgbClr val="000000"/>
                </a:solidFill>
                <a:latin typeface="Open Sans 2"/>
                <a:ea typeface="Open Sans 2"/>
                <a:cs typeface="Open Sans 2"/>
                <a:sym typeface="Open Sans 2"/>
              </a:rPr>
              <a:t> </a:t>
            </a:r>
            <a:r>
              <a:rPr lang="en-US" sz="3055" b="1" spc="305">
                <a:solidFill>
                  <a:srgbClr val="000000"/>
                </a:solidFill>
                <a:latin typeface="Open Sans 2 Bold"/>
                <a:ea typeface="Open Sans 2 Bold"/>
                <a:cs typeface="Open Sans 2 Bold"/>
                <a:sym typeface="Open Sans 2 Bold"/>
              </a:rPr>
              <a:t>Supervisor/a </a:t>
            </a:r>
          </a:p>
          <a:p>
            <a:pPr algn="ctr">
              <a:lnSpc>
                <a:spcPts val="4558"/>
              </a:lnSpc>
            </a:pPr>
            <a:endParaRPr lang="en-US" sz="3055" b="1" spc="305">
              <a:solidFill>
                <a:srgbClr val="000000"/>
              </a:solidFill>
              <a:latin typeface="Open Sans 2 Bold"/>
              <a:ea typeface="Open Sans 2 Bold"/>
              <a:cs typeface="Open Sans 2 Bold"/>
              <a:sym typeface="Open Sans 2 Bold"/>
            </a:endParaRPr>
          </a:p>
        </p:txBody>
      </p:sp>
      <p:sp>
        <p:nvSpPr>
          <p:cNvPr id="10" name="TextBox 10"/>
          <p:cNvSpPr txBox="1"/>
          <p:nvPr/>
        </p:nvSpPr>
        <p:spPr>
          <a:xfrm>
            <a:off x="10028407" y="4913521"/>
            <a:ext cx="7230893" cy="2141318"/>
          </a:xfrm>
          <a:prstGeom prst="rect">
            <a:avLst/>
          </a:prstGeom>
        </p:spPr>
        <p:txBody>
          <a:bodyPr lIns="0" tIns="0" rIns="0" bIns="0" rtlCol="0" anchor="t">
            <a:spAutoFit/>
          </a:bodyPr>
          <a:lstStyle/>
          <a:p>
            <a:pPr algn="ctr">
              <a:lnSpc>
                <a:spcPts val="4291"/>
              </a:lnSpc>
            </a:pPr>
            <a:r>
              <a:rPr lang="en-US" sz="2939" i="1">
                <a:solidFill>
                  <a:srgbClr val="000000"/>
                </a:solidFill>
                <a:latin typeface="Banburi Italics"/>
                <a:ea typeface="Banburi Italics"/>
                <a:cs typeface="Banburi Italics"/>
                <a:sym typeface="Banburi Italics"/>
              </a:rPr>
              <a:t>Os instrumentos de avaliação serão os mesmos; no entanto, a perspectiva e os pontos de vista variarão conforme o avaliador</a:t>
            </a:r>
          </a:p>
        </p:txBody>
      </p:sp>
      <p:sp>
        <p:nvSpPr>
          <p:cNvPr id="11" name="TextBox 11"/>
          <p:cNvSpPr txBox="1"/>
          <p:nvPr/>
        </p:nvSpPr>
        <p:spPr>
          <a:xfrm>
            <a:off x="9797270" y="9592396"/>
            <a:ext cx="7693166" cy="920035"/>
          </a:xfrm>
          <a:prstGeom prst="rect">
            <a:avLst/>
          </a:prstGeom>
        </p:spPr>
        <p:txBody>
          <a:bodyPr lIns="0" tIns="0" rIns="0" bIns="0" rtlCol="0" anchor="t">
            <a:spAutoFit/>
          </a:bodyPr>
          <a:lstStyle/>
          <a:p>
            <a:pPr algn="ctr">
              <a:lnSpc>
                <a:spcPts val="2507"/>
              </a:lnSpc>
            </a:pPr>
            <a:r>
              <a:rPr lang="en-US" sz="1791" spc="259">
                <a:solidFill>
                  <a:srgbClr val="ED1C24"/>
                </a:solidFill>
                <a:latin typeface="Open Sans 2"/>
                <a:ea typeface="Open Sans 2"/>
                <a:cs typeface="Open Sans 2"/>
                <a:sym typeface="Open Sans 2"/>
              </a:rPr>
              <a:t>As questões possuem pesos diferentes: 0,5; 1,0 e 2,0</a:t>
            </a:r>
          </a:p>
          <a:p>
            <a:pPr algn="ctr">
              <a:lnSpc>
                <a:spcPts val="2507"/>
              </a:lnSpc>
            </a:pPr>
            <a:endParaRPr lang="en-US" sz="1791" spc="259">
              <a:solidFill>
                <a:srgbClr val="ED1C24"/>
              </a:solidFill>
              <a:latin typeface="Open Sans 2"/>
              <a:ea typeface="Open Sans 2"/>
              <a:cs typeface="Open Sans 2"/>
              <a:sym typeface="Open Sans 2"/>
            </a:endParaRPr>
          </a:p>
          <a:p>
            <a:pPr algn="ctr">
              <a:lnSpc>
                <a:spcPts val="2507"/>
              </a:lnSpc>
            </a:pPr>
            <a:endParaRPr lang="en-US" sz="1791" spc="259">
              <a:solidFill>
                <a:srgbClr val="ED1C24"/>
              </a:solidFill>
              <a:latin typeface="Open Sans 2"/>
              <a:ea typeface="Open Sans 2"/>
              <a:cs typeface="Open Sans 2"/>
              <a:sym typeface="Open Sans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sp>
        <p:nvSpPr>
          <p:cNvPr id="4" name="Freeform 4"/>
          <p:cNvSpPr/>
          <p:nvPr/>
        </p:nvSpPr>
        <p:spPr>
          <a:xfrm>
            <a:off x="6711422" y="1882117"/>
            <a:ext cx="5354199" cy="7913974"/>
          </a:xfrm>
          <a:custGeom>
            <a:avLst/>
            <a:gdLst/>
            <a:ahLst/>
            <a:cxnLst/>
            <a:rect l="l" t="t" r="r" b="b"/>
            <a:pathLst>
              <a:path w="5354199" h="7913974">
                <a:moveTo>
                  <a:pt x="0" y="0"/>
                </a:moveTo>
                <a:lnTo>
                  <a:pt x="5354199" y="0"/>
                </a:lnTo>
                <a:lnTo>
                  <a:pt x="5354199" y="7913974"/>
                </a:lnTo>
                <a:lnTo>
                  <a:pt x="0" y="7913974"/>
                </a:lnTo>
                <a:lnTo>
                  <a:pt x="0" y="0"/>
                </a:lnTo>
                <a:close/>
              </a:path>
            </a:pathLst>
          </a:custGeom>
          <a:blipFill>
            <a:blip r:embed="rId4"/>
            <a:stretch>
              <a:fillRect l="-99972" t="-6106" r="-99972" b="-7984"/>
            </a:stretch>
          </a:blipFill>
        </p:spPr>
      </p:sp>
      <p:sp>
        <p:nvSpPr>
          <p:cNvPr id="5" name="Freeform 5"/>
          <p:cNvSpPr/>
          <p:nvPr/>
        </p:nvSpPr>
        <p:spPr>
          <a:xfrm>
            <a:off x="12150995" y="1789897"/>
            <a:ext cx="5850163" cy="8119061"/>
          </a:xfrm>
          <a:custGeom>
            <a:avLst/>
            <a:gdLst/>
            <a:ahLst/>
            <a:cxnLst/>
            <a:rect l="l" t="t" r="r" b="b"/>
            <a:pathLst>
              <a:path w="5850163" h="8119061">
                <a:moveTo>
                  <a:pt x="0" y="0"/>
                </a:moveTo>
                <a:lnTo>
                  <a:pt x="5850164" y="0"/>
                </a:lnTo>
                <a:lnTo>
                  <a:pt x="5850164" y="8119061"/>
                </a:lnTo>
                <a:lnTo>
                  <a:pt x="0" y="8119061"/>
                </a:lnTo>
                <a:lnTo>
                  <a:pt x="0" y="0"/>
                </a:lnTo>
                <a:close/>
              </a:path>
            </a:pathLst>
          </a:custGeom>
          <a:blipFill>
            <a:blip r:embed="rId5"/>
            <a:stretch>
              <a:fillRect l="-99972" t="-8003" r="-99972" b="-13506"/>
            </a:stretch>
          </a:blipFill>
        </p:spPr>
      </p:sp>
      <p:sp>
        <p:nvSpPr>
          <p:cNvPr id="6" name="Freeform 6"/>
          <p:cNvSpPr/>
          <p:nvPr/>
        </p:nvSpPr>
        <p:spPr>
          <a:xfrm>
            <a:off x="1319948" y="5275591"/>
            <a:ext cx="5598273" cy="4520500"/>
          </a:xfrm>
          <a:custGeom>
            <a:avLst/>
            <a:gdLst/>
            <a:ahLst/>
            <a:cxnLst/>
            <a:rect l="l" t="t" r="r" b="b"/>
            <a:pathLst>
              <a:path w="5598273" h="4520500">
                <a:moveTo>
                  <a:pt x="0" y="0"/>
                </a:moveTo>
                <a:lnTo>
                  <a:pt x="5598273" y="0"/>
                </a:lnTo>
                <a:lnTo>
                  <a:pt x="5598273" y="4520500"/>
                </a:lnTo>
                <a:lnTo>
                  <a:pt x="0" y="4520500"/>
                </a:lnTo>
                <a:lnTo>
                  <a:pt x="0" y="0"/>
                </a:lnTo>
                <a:close/>
              </a:path>
            </a:pathLst>
          </a:custGeom>
          <a:blipFill>
            <a:blip r:embed="rId6"/>
            <a:stretch>
              <a:fillRect l="-102083" t="-91729" r="-102083" b="-20053"/>
            </a:stretch>
          </a:blipFill>
        </p:spPr>
      </p:sp>
      <p:sp>
        <p:nvSpPr>
          <p:cNvPr id="7" name="Freeform 7"/>
          <p:cNvSpPr/>
          <p:nvPr/>
        </p:nvSpPr>
        <p:spPr>
          <a:xfrm>
            <a:off x="1319948" y="2226598"/>
            <a:ext cx="6047797" cy="3048993"/>
          </a:xfrm>
          <a:custGeom>
            <a:avLst/>
            <a:gdLst/>
            <a:ahLst/>
            <a:cxnLst/>
            <a:rect l="l" t="t" r="r" b="b"/>
            <a:pathLst>
              <a:path w="6047797" h="3048993">
                <a:moveTo>
                  <a:pt x="0" y="0"/>
                </a:moveTo>
                <a:lnTo>
                  <a:pt x="6047798" y="0"/>
                </a:lnTo>
                <a:lnTo>
                  <a:pt x="6047798" y="3048993"/>
                </a:lnTo>
                <a:lnTo>
                  <a:pt x="0" y="3048993"/>
                </a:lnTo>
                <a:lnTo>
                  <a:pt x="0" y="0"/>
                </a:lnTo>
                <a:close/>
              </a:path>
            </a:pathLst>
          </a:custGeom>
          <a:blipFill>
            <a:blip r:embed="rId7"/>
            <a:stretch>
              <a:fillRect/>
            </a:stretch>
          </a:blipFill>
        </p:spPr>
      </p:sp>
      <p:sp>
        <p:nvSpPr>
          <p:cNvPr id="8" name="TextBox 8"/>
          <p:cNvSpPr txBox="1"/>
          <p:nvPr/>
        </p:nvSpPr>
        <p:spPr>
          <a:xfrm>
            <a:off x="293910" y="74589"/>
            <a:ext cx="14782167" cy="1484179"/>
          </a:xfrm>
          <a:prstGeom prst="rect">
            <a:avLst/>
          </a:prstGeom>
        </p:spPr>
        <p:txBody>
          <a:bodyPr lIns="0" tIns="0" rIns="0" bIns="0" rtlCol="0" anchor="t">
            <a:spAutoFit/>
          </a:bodyPr>
          <a:lstStyle/>
          <a:p>
            <a:pPr algn="l">
              <a:lnSpc>
                <a:spcPts val="6099"/>
              </a:lnSpc>
            </a:pPr>
            <a:r>
              <a:rPr lang="en-US" sz="3696">
                <a:solidFill>
                  <a:srgbClr val="4260FB"/>
                </a:solidFill>
                <a:latin typeface="Rawline 1"/>
                <a:ea typeface="Rawline 1"/>
                <a:cs typeface="Rawline 1"/>
                <a:sym typeface="Rawline 1"/>
              </a:rPr>
              <a:t>INSTRUMENTO DE AVALIAÇÃO DE DESEMPENHO ANUAL  - PMM</a:t>
            </a:r>
          </a:p>
          <a:p>
            <a:pPr algn="ctr">
              <a:lnSpc>
                <a:spcPts val="6099"/>
              </a:lnSpc>
            </a:pPr>
            <a:r>
              <a:rPr lang="en-US" sz="3696">
                <a:solidFill>
                  <a:srgbClr val="4260FB"/>
                </a:solidFill>
                <a:latin typeface="Rawline 1"/>
                <a:ea typeface="Rawline 1"/>
                <a:cs typeface="Rawline 1"/>
                <a:sym typeface="Rawline 1"/>
              </a:rPr>
              <a:t>AVALIADOR(A) GESTOR(A)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78" t="-16342" r="-6663"/>
            </a:stretch>
          </a:blipFill>
        </p:spPr>
      </p:sp>
      <p:sp>
        <p:nvSpPr>
          <p:cNvPr id="3" name="Freeform 3"/>
          <p:cNvSpPr/>
          <p:nvPr/>
        </p:nvSpPr>
        <p:spPr>
          <a:xfrm>
            <a:off x="14782167" y="0"/>
            <a:ext cx="3505833" cy="1574487"/>
          </a:xfrm>
          <a:custGeom>
            <a:avLst/>
            <a:gdLst/>
            <a:ahLst/>
            <a:cxnLst/>
            <a:rect l="l" t="t" r="r" b="b"/>
            <a:pathLst>
              <a:path w="3505833" h="1574487">
                <a:moveTo>
                  <a:pt x="0" y="0"/>
                </a:moveTo>
                <a:lnTo>
                  <a:pt x="3505833" y="0"/>
                </a:lnTo>
                <a:lnTo>
                  <a:pt x="3505833" y="1574487"/>
                </a:lnTo>
                <a:lnTo>
                  <a:pt x="0" y="1574487"/>
                </a:lnTo>
                <a:lnTo>
                  <a:pt x="0" y="0"/>
                </a:lnTo>
                <a:close/>
              </a:path>
            </a:pathLst>
          </a:custGeom>
          <a:blipFill>
            <a:blip r:embed="rId3">
              <a:alphaModFix amt="50000"/>
            </a:blip>
            <a:stretch>
              <a:fillRect l="-421644" b="-553355"/>
            </a:stretch>
          </a:blipFill>
        </p:spPr>
      </p:sp>
      <p:sp>
        <p:nvSpPr>
          <p:cNvPr id="4" name="Freeform 4"/>
          <p:cNvSpPr/>
          <p:nvPr/>
        </p:nvSpPr>
        <p:spPr>
          <a:xfrm>
            <a:off x="2628735" y="1894012"/>
            <a:ext cx="13030530" cy="6498977"/>
          </a:xfrm>
          <a:custGeom>
            <a:avLst/>
            <a:gdLst/>
            <a:ahLst/>
            <a:cxnLst/>
            <a:rect l="l" t="t" r="r" b="b"/>
            <a:pathLst>
              <a:path w="13030530" h="6498977">
                <a:moveTo>
                  <a:pt x="0" y="0"/>
                </a:moveTo>
                <a:lnTo>
                  <a:pt x="13030530" y="0"/>
                </a:lnTo>
                <a:lnTo>
                  <a:pt x="13030530" y="6498976"/>
                </a:lnTo>
                <a:lnTo>
                  <a:pt x="0" y="6498976"/>
                </a:lnTo>
                <a:lnTo>
                  <a:pt x="0" y="0"/>
                </a:lnTo>
                <a:close/>
              </a:path>
            </a:pathLst>
          </a:custGeom>
          <a:blipFill>
            <a:blip r:embed="rId4"/>
            <a:stretch>
              <a:fillRect/>
            </a:stretch>
          </a:blipFill>
        </p:spPr>
      </p:sp>
      <p:sp>
        <p:nvSpPr>
          <p:cNvPr id="5" name="TextBox 5"/>
          <p:cNvSpPr txBox="1"/>
          <p:nvPr/>
        </p:nvSpPr>
        <p:spPr>
          <a:xfrm>
            <a:off x="725803" y="311826"/>
            <a:ext cx="13690704" cy="907021"/>
          </a:xfrm>
          <a:prstGeom prst="rect">
            <a:avLst/>
          </a:prstGeom>
        </p:spPr>
        <p:txBody>
          <a:bodyPr lIns="0" tIns="0" rIns="0" bIns="0" rtlCol="0" anchor="t">
            <a:spAutoFit/>
          </a:bodyPr>
          <a:lstStyle/>
          <a:p>
            <a:pPr algn="l">
              <a:lnSpc>
                <a:spcPts val="7638"/>
              </a:lnSpc>
            </a:pPr>
            <a:r>
              <a:rPr lang="en-US" sz="4629">
                <a:solidFill>
                  <a:srgbClr val="4260FB"/>
                </a:solidFill>
                <a:latin typeface="Rawline 1"/>
                <a:ea typeface="Rawline 1"/>
                <a:cs typeface="Rawline 1"/>
                <a:sym typeface="Rawline 1"/>
              </a:rPr>
              <a:t>Sistema - AVALIA MAIS MÉDICOS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930</Words>
  <Application>Microsoft Office PowerPoint</Application>
  <PresentationFormat>Personalizar</PresentationFormat>
  <Paragraphs>128</Paragraphs>
  <Slides>12</Slides>
  <Notes>0</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12</vt:i4>
      </vt:variant>
    </vt:vector>
  </HeadingPairs>
  <TitlesOfParts>
    <vt:vector size="27" baseType="lpstr">
      <vt:lpstr>Calibri</vt:lpstr>
      <vt:lpstr>Rawline 1</vt:lpstr>
      <vt:lpstr>Open Sans 2 Medium</vt:lpstr>
      <vt:lpstr>Open Sans 3 Bold</vt:lpstr>
      <vt:lpstr>Open Sans 2</vt:lpstr>
      <vt:lpstr>Open Sans 3</vt:lpstr>
      <vt:lpstr>Banburi Italics</vt:lpstr>
      <vt:lpstr>Rawline 3</vt:lpstr>
      <vt:lpstr>Arial</vt:lpstr>
      <vt:lpstr>DM Sans Bold</vt:lpstr>
      <vt:lpstr>Rawline 2</vt:lpstr>
      <vt:lpstr>DM Sans</vt:lpstr>
      <vt:lpstr>Open Sans 3 Italics</vt:lpstr>
      <vt:lpstr>Open Sans 2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Cópia de Apresentação da avaliação de desempenho</dc:title>
  <cp:lastModifiedBy>Suporte</cp:lastModifiedBy>
  <cp:revision>4</cp:revision>
  <dcterms:created xsi:type="dcterms:W3CDTF">2006-08-16T00:00:00Z</dcterms:created>
  <dcterms:modified xsi:type="dcterms:W3CDTF">2024-12-17T12:26:50Z</dcterms:modified>
  <dc:identifier>DAGXncVJHU4</dc:identifier>
</cp:coreProperties>
</file>