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81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67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60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04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06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11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70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394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25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77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3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102B-0E12-4F02-BB05-FBE805EF5EE5}" type="datetimeFigureOut">
              <a:rPr lang="pt-BR" smtClean="0"/>
              <a:pPr/>
              <a:t>16/07/2019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45B2-9768-48C7-B6C4-52EBC7259F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7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930326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+mn-lt"/>
              </a:rPr>
              <a:t>GOVERNO DO RIO GRANDE DO NORTE</a:t>
            </a:r>
            <a:br>
              <a:rPr lang="pt-BR" sz="2000" b="1" dirty="0">
                <a:latin typeface="+mn-lt"/>
              </a:rPr>
            </a:br>
            <a:r>
              <a:rPr lang="pt-BR" sz="2000" b="1" dirty="0">
                <a:latin typeface="+mn-lt"/>
              </a:rPr>
              <a:t>SECRETARIA DE ESTADO DA SAÚDE PÚBLICA</a:t>
            </a:r>
            <a:br>
              <a:rPr lang="pt-BR" sz="2000" b="1" dirty="0">
                <a:latin typeface="+mn-lt"/>
              </a:rPr>
            </a:br>
            <a:r>
              <a:rPr lang="pt-BR" sz="2000" b="1" dirty="0">
                <a:latin typeface="+mn-lt"/>
              </a:rPr>
              <a:t>COORDENAÇÃO DE PROMOÇÃO Á SAÚDE</a:t>
            </a:r>
            <a:br>
              <a:rPr lang="pt-BR" sz="2000" b="1" dirty="0">
                <a:latin typeface="+mn-lt"/>
              </a:rPr>
            </a:br>
            <a:r>
              <a:rPr lang="pt-BR" sz="2000" b="1" dirty="0">
                <a:latin typeface="+mn-lt"/>
              </a:rPr>
              <a:t>SUBCOORDENADORIA DE AÇÕES DE SAÚDE</a:t>
            </a:r>
            <a:br>
              <a:rPr lang="pt-BR" sz="2000" b="1" dirty="0">
                <a:latin typeface="+mn-lt"/>
              </a:rPr>
            </a:br>
            <a:r>
              <a:rPr lang="pt-BR" sz="2000" b="1" dirty="0">
                <a:latin typeface="+mn-lt"/>
              </a:rPr>
              <a:t>SUBCOORDENADORIA DE VIGILÂNCIA EPIDEMIOLÓGICA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99712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t-BR" b="1" dirty="0"/>
              <a:t>II Seminário de Qualificação da Assistência ao </a:t>
            </a:r>
            <a:r>
              <a:rPr lang="pt-BR" b="1" dirty="0" err="1"/>
              <a:t>Pré-natal</a:t>
            </a:r>
            <a:r>
              <a:rPr lang="pt-BR" b="1" dirty="0"/>
              <a:t> </a:t>
            </a:r>
            <a:endParaRPr lang="pt-BR" b="1" dirty="0" smtClean="0"/>
          </a:p>
          <a:p>
            <a:r>
              <a:rPr lang="pt-BR" b="1" dirty="0" smtClean="0"/>
              <a:t>&amp;</a:t>
            </a:r>
            <a:endParaRPr lang="pt-BR" dirty="0"/>
          </a:p>
          <a:p>
            <a:r>
              <a:rPr lang="pt-BR" b="1" dirty="0"/>
              <a:t>IV Seminário de </a:t>
            </a:r>
            <a:r>
              <a:rPr lang="pt-BR" b="1" dirty="0" smtClean="0"/>
              <a:t>Prevenção </a:t>
            </a:r>
            <a:r>
              <a:rPr lang="pt-BR" b="1" dirty="0"/>
              <a:t>da </a:t>
            </a:r>
            <a:r>
              <a:rPr lang="pt-BR" b="1" dirty="0" smtClean="0"/>
              <a:t>Transmissão Vertical </a:t>
            </a:r>
            <a:r>
              <a:rPr lang="pt-BR" b="1" dirty="0"/>
              <a:t>do HIV, Sífilis, Hepatites Virais e </a:t>
            </a:r>
            <a:r>
              <a:rPr lang="pt-BR" b="1" dirty="0" err="1"/>
              <a:t>STORCHs</a:t>
            </a:r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45" y="450167"/>
            <a:ext cx="1602493" cy="148016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29462" y="5579795"/>
            <a:ext cx="519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230ª Reunião Ordinária do COSEMS/RN</a:t>
            </a:r>
          </a:p>
          <a:p>
            <a:pPr algn="ctr"/>
            <a:r>
              <a:rPr lang="pt-BR" b="1" dirty="0" smtClean="0"/>
              <a:t>17/07/19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155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66715" y="1851383"/>
            <a:ext cx="4502239" cy="3493350"/>
          </a:xfrm>
          <a:ln w="57150">
            <a:solidFill>
              <a:srgbClr val="7030A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A medida mais efetiva para a </a:t>
            </a:r>
            <a:r>
              <a:rPr lang="pt-BR" dirty="0" smtClean="0"/>
              <a:t>prevenção da Transmissão Vertical das </a:t>
            </a:r>
            <a:r>
              <a:rPr lang="pt-BR" dirty="0"/>
              <a:t>IST </a:t>
            </a:r>
            <a:r>
              <a:rPr lang="pt-BR" dirty="0" smtClean="0"/>
              <a:t>é </a:t>
            </a:r>
            <a:r>
              <a:rPr lang="pt-BR" dirty="0"/>
              <a:t>o </a:t>
            </a:r>
            <a:r>
              <a:rPr lang="pt-BR" dirty="0" smtClean="0"/>
              <a:t>diagnóstico e o tratamento </a:t>
            </a:r>
            <a:r>
              <a:rPr lang="pt-BR" dirty="0"/>
              <a:t>da gestante e de </a:t>
            </a:r>
            <a:r>
              <a:rPr lang="pt-BR" dirty="0" smtClean="0"/>
              <a:t>suas parcerias sexuais.</a:t>
            </a:r>
          </a:p>
          <a:p>
            <a:pPr marL="0" indent="0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sz="1400" b="1" dirty="0" smtClean="0"/>
              <a:t>PCDT para Prevenção da Transmissão Vertical. MS, 2018. </a:t>
            </a:r>
            <a:endParaRPr lang="pt-BR" sz="1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20" y="841643"/>
            <a:ext cx="6989309" cy="51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9331" y="186450"/>
            <a:ext cx="8885349" cy="150068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 smtClean="0"/>
              <a:t>II Seminário de Qualificação da Assistência ao </a:t>
            </a:r>
            <a:r>
              <a:rPr lang="pt-BR" sz="2700" b="1" dirty="0" err="1" smtClean="0"/>
              <a:t>Pré-natal</a:t>
            </a:r>
            <a:r>
              <a:rPr lang="pt-BR" sz="2700" b="1" dirty="0" smtClean="0"/>
              <a:t> </a:t>
            </a:r>
            <a:br>
              <a:rPr lang="pt-BR" sz="2700" b="1" dirty="0" smtClean="0"/>
            </a:br>
            <a:r>
              <a:rPr lang="pt-BR" sz="2700" b="1" dirty="0" smtClean="0"/>
              <a:t>&amp;</a:t>
            </a:r>
            <a:br>
              <a:rPr lang="pt-BR" sz="2700" b="1" dirty="0" smtClean="0"/>
            </a:br>
            <a:r>
              <a:rPr lang="pt-BR" sz="2700" b="1" dirty="0" smtClean="0"/>
              <a:t>IV Seminário de prevenção da transmissão vertical do HIV, Sífilis, Hepatites Virais e </a:t>
            </a:r>
            <a:r>
              <a:rPr lang="pt-BR" sz="2700" b="1" dirty="0" err="1" smtClean="0"/>
              <a:t>STORCHs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68048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/>
              <a:t>Local: </a:t>
            </a:r>
            <a:r>
              <a:rPr lang="pt-BR" dirty="0"/>
              <a:t>a definir (Natal e Regiões de Saúde)</a:t>
            </a:r>
          </a:p>
          <a:p>
            <a:r>
              <a:rPr lang="pt-BR" b="1" dirty="0"/>
              <a:t>Data: </a:t>
            </a:r>
            <a:r>
              <a:rPr lang="pt-BR" dirty="0"/>
              <a:t>agosto a novembro de 2019</a:t>
            </a:r>
          </a:p>
          <a:p>
            <a:r>
              <a:rPr lang="pt-BR" b="1" dirty="0"/>
              <a:t>Total de Seminários: </a:t>
            </a:r>
            <a:r>
              <a:rPr lang="pt-BR" dirty="0"/>
              <a:t>08</a:t>
            </a:r>
          </a:p>
          <a:p>
            <a:r>
              <a:rPr lang="pt-BR" b="1" dirty="0"/>
              <a:t>Público-alvo: </a:t>
            </a:r>
            <a:endParaRPr lang="pt-BR" dirty="0"/>
          </a:p>
          <a:p>
            <a:pPr marL="0" lvl="0" indent="0">
              <a:buNone/>
            </a:pPr>
            <a:r>
              <a:rPr lang="pt-BR" dirty="0" smtClean="0"/>
              <a:t>-Enfermeiros </a:t>
            </a:r>
            <a:r>
              <a:rPr lang="pt-BR" dirty="0"/>
              <a:t>e Médicos da Atenção Básica; </a:t>
            </a:r>
          </a:p>
          <a:p>
            <a:pPr marL="0" lvl="0" indent="0">
              <a:buNone/>
            </a:pPr>
            <a:r>
              <a:rPr lang="pt-BR" dirty="0" smtClean="0"/>
              <a:t>-Obstetras</a:t>
            </a:r>
            <a:r>
              <a:rPr lang="pt-BR" dirty="0"/>
              <a:t>, pediatras e enfermeiros das maternidades;</a:t>
            </a:r>
          </a:p>
          <a:p>
            <a:pPr marL="0" lvl="0" indent="0">
              <a:buNone/>
            </a:pPr>
            <a:r>
              <a:rPr lang="pt-BR" dirty="0" smtClean="0"/>
              <a:t>-Referências </a:t>
            </a:r>
            <a:r>
              <a:rPr lang="pt-BR" dirty="0"/>
              <a:t>técnicas das Áreas Técnicas de Saúde da Criança/adolescente/ </a:t>
            </a:r>
            <a:r>
              <a:rPr lang="pt-BR" dirty="0" smtClean="0"/>
              <a:t>aleitamento materno/mulher/homem </a:t>
            </a:r>
            <a:r>
              <a:rPr lang="pt-BR" dirty="0"/>
              <a:t>das Regionais de Saúde e municípios da 7ª região;</a:t>
            </a:r>
          </a:p>
          <a:p>
            <a:pPr marL="0" lvl="0" indent="0">
              <a:buNone/>
            </a:pPr>
            <a:r>
              <a:rPr lang="pt-BR" dirty="0" smtClean="0"/>
              <a:t>-Articuladores </a:t>
            </a:r>
            <a:r>
              <a:rPr lang="pt-BR" dirty="0"/>
              <a:t>do Programa de IST/AIDS das Regionais de Saúde e municípios da 7ª região;</a:t>
            </a:r>
          </a:p>
          <a:p>
            <a:pPr marL="0" lvl="0" indent="0">
              <a:buNone/>
            </a:pPr>
            <a:r>
              <a:rPr lang="pt-BR" dirty="0" smtClean="0"/>
              <a:t>-Profissionais </a:t>
            </a:r>
            <a:r>
              <a:rPr lang="pt-BR" dirty="0"/>
              <a:t>do SAE materno-infantil.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0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5531" y="303099"/>
            <a:ext cx="5146924" cy="79397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Calibri" pitchFamily="34" charset="0"/>
                <a:cs typeface="Calibri" pitchFamily="34" charset="0"/>
              </a:rPr>
              <a:t>PROGRAMAÇÃO</a:t>
            </a:r>
            <a:endParaRPr lang="pt-BR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7852" t="33983" r="37782" b="18294"/>
          <a:stretch/>
        </p:blipFill>
        <p:spPr>
          <a:xfrm>
            <a:off x="119393" y="1390918"/>
            <a:ext cx="5598827" cy="500988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7007" t="24964" r="38204" b="29192"/>
          <a:stretch/>
        </p:blipFill>
        <p:spPr>
          <a:xfrm>
            <a:off x="5938233" y="1455311"/>
            <a:ext cx="5639874" cy="50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PROPOSTA DE CALENDÁRIO </a:t>
            </a:r>
            <a:r>
              <a:rPr lang="pt-BR" b="1" dirty="0" smtClean="0"/>
              <a:t>DOS SEMINÁRIOS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993919"/>
              </p:ext>
            </p:extLst>
          </p:nvPr>
        </p:nvGraphicFramePr>
        <p:xfrm>
          <a:off x="2266681" y="1262129"/>
          <a:ext cx="7006107" cy="3541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164"/>
                <a:gridCol w="3450708"/>
                <a:gridCol w="1765235"/>
              </a:tblGrid>
              <a:tr h="354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REGIÃO/MUNICÍPIO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Nº DE VAGAS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66FF"/>
                    </a:solidFill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21 e 22/08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7ª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REGIÃO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(PARTE I)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A definir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27 e 28/08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7ª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REGIÃO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  (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PARTE II)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11 E 12/09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1ª REGIÃO DE SAÚDE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24 e 25/09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ª 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REGIÃO DE SAÚDE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09 e 10/10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pt-BR" sz="1600" b="1" smtClean="0">
                          <a:solidFill>
                            <a:schemeClr val="tx1"/>
                          </a:solidFill>
                          <a:effectLst/>
                        </a:rPr>
                        <a:t>ª </a:t>
                      </a: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</a:rPr>
                        <a:t>REGIÃO DE SAÚDE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</a:rPr>
                        <a:t>22 e 23/10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</a:rPr>
                        <a:t>3ª REGIÃO DE SAÚDE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</a:rPr>
                        <a:t>05 e 06/11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</a:rPr>
                        <a:t>4ª REGIÃO DE SAÚDE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5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</a:rPr>
                        <a:t>13 e 14/11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</a:rPr>
                        <a:t>2ª e 8ª REGIÃO DE SAÚDE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  <a:tr h="35416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TOTAL</a:t>
                      </a:r>
                      <a:endParaRPr lang="pt-BR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659506" y="5187188"/>
            <a:ext cx="6096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Áreas Técnicas integradas: </a:t>
            </a:r>
            <a:r>
              <a:rPr lang="pt-B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Saúde da Mulher, Saúde do Homem, NEESF/Atenção Básica, Saúde da Criança, do Adolescente, Aleitamento </a:t>
            </a:r>
            <a:r>
              <a:rPr lang="pt-B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aterno e Programa de IST/AIDS e Hepatites Virais.</a:t>
            </a:r>
            <a:endParaRPr lang="pt-B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624293" y="4950371"/>
            <a:ext cx="4301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PARCEIROS: </a:t>
            </a:r>
            <a:r>
              <a:rPr lang="pt-BR" sz="1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SOGORN</a:t>
            </a:r>
            <a:r>
              <a:rPr lang="pt-BR" sz="1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SOPERN, </a:t>
            </a:r>
            <a:r>
              <a:rPr lang="pt-BR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ANITA GARIBALDI, PROFISSIONAIS DO SUS/REGIÕES, CRM,  COSEMS/ MP/CAOP SAÚDE e MINISTÉRIO DA SAÚDE.</a:t>
            </a:r>
            <a:endParaRPr lang="pt-BR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294</Words>
  <Application>Microsoft Office PowerPoint</Application>
  <PresentationFormat>Personalizar</PresentationFormat>
  <Paragraphs>45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GOVERNO DO RIO GRANDE DO NORTE SECRETARIA DE ESTADO DA SAÚDE PÚBLICA COORDENAÇÃO DE PROMOÇÃO Á SAÚDE SUBCOORDENADORIA DE AÇÕES DE SAÚDE SUBCOORDENADORIA DE VIGILÂNCIA EPIDEMIOLÓGICA</vt:lpstr>
      <vt:lpstr>Apresentação do PowerPoint</vt:lpstr>
      <vt:lpstr>  II Seminário de Qualificação da Assistência ao Pré-natal  &amp; IV Seminário de prevenção da transmissão vertical do HIV, Sífilis, Hepatites Virais e STORCHs </vt:lpstr>
      <vt:lpstr>PROGRAMAÇÃO</vt:lpstr>
      <vt:lpstr>PROPOSTA DE CALENDÁRIO DOS SEMINÁRIOS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GOVERNO DO RIO GRANDE DO NORTE SECRETARIA DE ESTADO DA SAÚDE PÚBLICA COORDENAÇÃO DE PROMOÇÃO Á SAÚDE SUBCOORDENADORIA DE AÇÕES DE SAÚDE SUBCOORDENADORIA DE VIGILÂNCIA EPIDEMIOLÓGICA</dc:title>
  <dc:creator>Chyrly</dc:creator>
  <cp:lastModifiedBy>suzetemq34@hotmail.com</cp:lastModifiedBy>
  <cp:revision>11</cp:revision>
  <dcterms:created xsi:type="dcterms:W3CDTF">2019-07-15T21:56:24Z</dcterms:created>
  <dcterms:modified xsi:type="dcterms:W3CDTF">2019-07-17T01:28:56Z</dcterms:modified>
</cp:coreProperties>
</file>