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8" r:id="rId3"/>
  </p:sldMasterIdLst>
  <p:notesMasterIdLst>
    <p:notesMasterId r:id="rId25"/>
  </p:notesMasterIdLst>
  <p:sldIdLst>
    <p:sldId id="413" r:id="rId4"/>
    <p:sldId id="596" r:id="rId5"/>
    <p:sldId id="597" r:id="rId6"/>
    <p:sldId id="602" r:id="rId7"/>
    <p:sldId id="603" r:id="rId8"/>
    <p:sldId id="619" r:id="rId9"/>
    <p:sldId id="598" r:id="rId10"/>
    <p:sldId id="579" r:id="rId11"/>
    <p:sldId id="613" r:id="rId12"/>
    <p:sldId id="614" r:id="rId13"/>
    <p:sldId id="573" r:id="rId14"/>
    <p:sldId id="615" r:id="rId15"/>
    <p:sldId id="616" r:id="rId16"/>
    <p:sldId id="617" r:id="rId17"/>
    <p:sldId id="618" r:id="rId18"/>
    <p:sldId id="620" r:id="rId19"/>
    <p:sldId id="583" r:id="rId20"/>
    <p:sldId id="594" r:id="rId21"/>
    <p:sldId id="621" r:id="rId22"/>
    <p:sldId id="593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01"/>
    <a:srgbClr val="F29C33"/>
    <a:srgbClr val="5BC4F2"/>
    <a:srgbClr val="EE859C"/>
    <a:srgbClr val="C23E8B"/>
    <a:srgbClr val="E8E52B"/>
    <a:srgbClr val="000000"/>
    <a:srgbClr val="448835"/>
    <a:srgbClr val="FBF1F4"/>
    <a:srgbClr val="73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8"/>
    <p:restoredTop sz="94918"/>
  </p:normalViewPr>
  <p:slideViewPr>
    <p:cSldViewPr snapToGrid="0" snapToObjects="1">
      <p:cViewPr>
        <p:scale>
          <a:sx n="70" d="100"/>
          <a:sy n="70" d="100"/>
        </p:scale>
        <p:origin x="15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'Gráf. 1'!$B$8</c:f>
              <c:strCache>
                <c:ptCount val="1"/>
                <c:pt idx="0">
                  <c:v>Adquirida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1'!$C$7:$I$7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'Gráf. 1'!$C$8:$I$8</c:f>
              <c:numCache>
                <c:formatCode>0.0</c:formatCode>
                <c:ptCount val="7"/>
                <c:pt idx="0">
                  <c:v>2.0036088129619589</c:v>
                </c:pt>
                <c:pt idx="1">
                  <c:v>9.4287697406841939</c:v>
                </c:pt>
                <c:pt idx="2">
                  <c:v>14.332146265323955</c:v>
                </c:pt>
                <c:pt idx="3">
                  <c:v>19.475508220469379</c:v>
                </c:pt>
                <c:pt idx="4">
                  <c:v>24.784082573608487</c:v>
                </c:pt>
                <c:pt idx="5">
                  <c:v>33.511920941834916</c:v>
                </c:pt>
                <c:pt idx="6">
                  <c:v>42.497342017903122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7-4D96-B1CA-1A4158E83341}"/>
            </c:ext>
          </c:extLst>
        </c:ser>
        <c:ser>
          <c:idx val="0"/>
          <c:order val="1"/>
          <c:tx>
            <c:strRef>
              <c:f>'Gráf. 1'!$B$9</c:f>
              <c:strCache>
                <c:ptCount val="1"/>
                <c:pt idx="0">
                  <c:v>Gestantes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1'!$C$7:$I$7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'Gráf. 1'!$C$9:$I$9</c:f>
              <c:numCache>
                <c:formatCode>0.0</c:formatCode>
                <c:ptCount val="7"/>
                <c:pt idx="0">
                  <c:v>3.5081981419129042</c:v>
                </c:pt>
                <c:pt idx="1">
                  <c:v>4.7124085185846294</c:v>
                </c:pt>
                <c:pt idx="2">
                  <c:v>5.6490681188482714</c:v>
                </c:pt>
                <c:pt idx="3">
                  <c:v>7.1955253859554338</c:v>
                </c:pt>
                <c:pt idx="4">
                  <c:v>8.9263806872782787</c:v>
                </c:pt>
                <c:pt idx="5">
                  <c:v>10.819944407403334</c:v>
                </c:pt>
                <c:pt idx="6">
                  <c:v>12.405605918212341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A7-4D96-B1CA-1A4158E83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72888320"/>
        <c:axId val="172888880"/>
      </c:barChart>
      <c:lineChart>
        <c:grouping val="standard"/>
        <c:varyColors val="0"/>
        <c:ser>
          <c:idx val="1"/>
          <c:order val="2"/>
          <c:tx>
            <c:strRef>
              <c:f>'Gráf. 1'!$B$10</c:f>
              <c:strCache>
                <c:ptCount val="1"/>
                <c:pt idx="0">
                  <c:v>Congênita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1905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7-4D96-B1CA-1A4158E83341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7-4D96-B1CA-1A4158E83341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7-4D96-B1CA-1A4158E83341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A7-4D96-B1CA-1A4158E83341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A7-4D96-B1CA-1A4158E83341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A7-4D96-B1CA-1A4158E83341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A7-4D96-B1CA-1A4158E83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'Gráf. 1'!$C$7:$I$7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'Gráf. 1'!$C$10:$I$10</c:f>
              <c:numCache>
                <c:formatCode>0.0</c:formatCode>
                <c:ptCount val="7"/>
                <c:pt idx="0">
                  <c:v>2.4270860850325731</c:v>
                </c:pt>
                <c:pt idx="1">
                  <c:v>3.2562578093891172</c:v>
                </c:pt>
                <c:pt idx="2">
                  <c:v>4.00304357955791</c:v>
                </c:pt>
                <c:pt idx="3">
                  <c:v>4.8098726354816952</c:v>
                </c:pt>
                <c:pt idx="4">
                  <c:v>5.4637747171360393</c:v>
                </c:pt>
                <c:pt idx="5">
                  <c:v>6.478512546774529</c:v>
                </c:pt>
                <c:pt idx="6">
                  <c:v>6.7847092523100621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AA7-4D96-B1CA-1A4158E83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88320"/>
        <c:axId val="172888880"/>
      </c:lineChart>
      <c:catAx>
        <c:axId val="1728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88880"/>
        <c:crosses val="autoZero"/>
        <c:auto val="1"/>
        <c:lblAlgn val="ctr"/>
        <c:lblOffset val="100"/>
        <c:noMultiLvlLbl val="0"/>
      </c:catAx>
      <c:valAx>
        <c:axId val="172888880"/>
        <c:scaling>
          <c:orientation val="minMax"/>
          <c:max val="4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Taxa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33321644511037"/>
          <c:y val="0.94057634228513165"/>
          <c:w val="0.50064471911337494"/>
          <c:h val="5.8366175211818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1-4DB1-B475-FB4A4558781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E1-4DB1-B475-FB4A4558781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E1-4DB1-B475-FB4A4558781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E1-4DB1-B475-FB4A45587817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E1-4DB1-B475-FB4A45587817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E1-4DB1-B475-FB4A4558781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E1-4DB1-B475-FB4A45587817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E1-4DB1-B475-FB4A45587817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E1-4DB1-B475-FB4A4558781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E1-4DB1-B475-FB4A45587817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E1-4DB1-B475-FB4A45587817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6E1-4DB1-B475-FB4A45587817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6E1-4DB1-B475-FB4A45587817}"/>
              </c:ext>
            </c:extLst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6E1-4DB1-B475-FB4A45587817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6E1-4DB1-B475-FB4A45587817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6E1-4DB1-B475-FB4A45587817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6E1-4DB1-B475-FB4A45587817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6E1-4DB1-B475-FB4A45587817}"/>
              </c:ext>
            </c:extLst>
          </c:dPt>
          <c:dPt>
            <c:idx val="1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6E1-4DB1-B475-FB4A4558781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6E1-4DB1-B475-FB4A45587817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6E1-4DB1-B475-FB4A4558781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6E1-4DB1-B475-FB4A45587817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6E1-4DB1-B475-FB4A45587817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6E1-4DB1-B475-FB4A45587817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6E1-4DB1-B475-FB4A45587817}"/>
              </c:ext>
            </c:extLst>
          </c:dPt>
          <c:dPt>
            <c:idx val="2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6E1-4DB1-B475-FB4A45587817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6E1-4DB1-B475-FB4A455878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Plan1!$B$23:$B$49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Plan1!$C$23:$C$49</c:f>
              <c:numCache>
                <c:formatCode>_-* #,##0.0_-;\-* #,##0.0_-;_-* "-"??_-;_-@_-</c:formatCode>
                <c:ptCount val="27"/>
                <c:pt idx="0">
                  <c:v>37.54310323122467</c:v>
                </c:pt>
                <c:pt idx="1">
                  <c:v>17.387322193202536</c:v>
                </c:pt>
                <c:pt idx="2">
                  <c:v>26.114116941764522</c:v>
                </c:pt>
                <c:pt idx="3">
                  <c:v>48.422006537943211</c:v>
                </c:pt>
                <c:pt idx="4">
                  <c:v>12.136742072196999</c:v>
                </c:pt>
                <c:pt idx="5">
                  <c:v>23.520538927131067</c:v>
                </c:pt>
                <c:pt idx="6">
                  <c:v>43.707947409553903</c:v>
                </c:pt>
                <c:pt idx="7">
                  <c:v>11.949894996229528</c:v>
                </c:pt>
                <c:pt idx="8">
                  <c:v>6.4753531869322396</c:v>
                </c:pt>
                <c:pt idx="9">
                  <c:v>11.624711906282064</c:v>
                </c:pt>
                <c:pt idx="10">
                  <c:v>24.345337752712378</c:v>
                </c:pt>
                <c:pt idx="11">
                  <c:v>4.4006435941256408</c:v>
                </c:pt>
                <c:pt idx="12">
                  <c:v>26.035202143685414</c:v>
                </c:pt>
                <c:pt idx="13">
                  <c:v>7.919110749359251</c:v>
                </c:pt>
                <c:pt idx="14">
                  <c:v>37.55882634625884</c:v>
                </c:pt>
                <c:pt idx="15">
                  <c:v>22.963275908996824</c:v>
                </c:pt>
                <c:pt idx="16">
                  <c:v>35.042166804142958</c:v>
                </c:pt>
                <c:pt idx="17">
                  <c:v>82.467284244369921</c:v>
                </c:pt>
                <c:pt idx="18">
                  <c:v>36.547255721869611</c:v>
                </c:pt>
                <c:pt idx="19">
                  <c:v>67.448498368670599</c:v>
                </c:pt>
                <c:pt idx="20">
                  <c:v>46.732463318485209</c:v>
                </c:pt>
                <c:pt idx="21">
                  <c:v>77.837475524751781</c:v>
                </c:pt>
                <c:pt idx="22">
                  <c:v>93.66056793514376</c:v>
                </c:pt>
                <c:pt idx="23">
                  <c:v>51.89409727011698</c:v>
                </c:pt>
                <c:pt idx="24">
                  <c:v>24.020346504086636</c:v>
                </c:pt>
                <c:pt idx="25">
                  <c:v>27.658902410521137</c:v>
                </c:pt>
                <c:pt idx="26">
                  <c:v>43.866484662181044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A6E1-4DB1-B475-FB4A45587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172891680"/>
        <c:axId val="172892240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2.0833331054972544E-2"/>
                  <c:y val="1.8812724512091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6E1-4DB1-B475-FB4A45587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Plan1!$B$23:$B$49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Plan1!$D$23:$D$49</c:f>
              <c:numCache>
                <c:formatCode>0.0</c:formatCode>
                <c:ptCount val="27"/>
                <c:pt idx="0">
                  <c:v>42.497342017903122</c:v>
                </c:pt>
                <c:pt idx="1">
                  <c:v>42.497342017903122</c:v>
                </c:pt>
                <c:pt idx="2">
                  <c:v>42.497342017903122</c:v>
                </c:pt>
                <c:pt idx="3">
                  <c:v>42.497342017903122</c:v>
                </c:pt>
                <c:pt idx="4">
                  <c:v>42.497342017903122</c:v>
                </c:pt>
                <c:pt idx="5">
                  <c:v>42.497342017903122</c:v>
                </c:pt>
                <c:pt idx="6">
                  <c:v>42.497342017903122</c:v>
                </c:pt>
                <c:pt idx="7">
                  <c:v>42.497342017903122</c:v>
                </c:pt>
                <c:pt idx="8">
                  <c:v>42.497342017903122</c:v>
                </c:pt>
                <c:pt idx="9">
                  <c:v>42.497342017903122</c:v>
                </c:pt>
                <c:pt idx="10">
                  <c:v>42.497342017903122</c:v>
                </c:pt>
                <c:pt idx="11">
                  <c:v>42.497342017903122</c:v>
                </c:pt>
                <c:pt idx="12">
                  <c:v>42.497342017903122</c:v>
                </c:pt>
                <c:pt idx="13">
                  <c:v>42.497342017903122</c:v>
                </c:pt>
                <c:pt idx="14">
                  <c:v>42.497342017903122</c:v>
                </c:pt>
                <c:pt idx="15">
                  <c:v>42.497342017903122</c:v>
                </c:pt>
                <c:pt idx="16">
                  <c:v>42.497342017903122</c:v>
                </c:pt>
                <c:pt idx="17">
                  <c:v>42.497342017903122</c:v>
                </c:pt>
                <c:pt idx="18">
                  <c:v>42.497342017903122</c:v>
                </c:pt>
                <c:pt idx="19">
                  <c:v>42.497342017903122</c:v>
                </c:pt>
                <c:pt idx="20">
                  <c:v>42.497342017903122</c:v>
                </c:pt>
                <c:pt idx="21">
                  <c:v>42.497342017903122</c:v>
                </c:pt>
                <c:pt idx="22">
                  <c:v>42.497342017903122</c:v>
                </c:pt>
                <c:pt idx="23">
                  <c:v>42.497342017903122</c:v>
                </c:pt>
                <c:pt idx="24">
                  <c:v>42.497342017903122</c:v>
                </c:pt>
                <c:pt idx="25">
                  <c:v>42.497342017903122</c:v>
                </c:pt>
                <c:pt idx="26">
                  <c:v>42.497342017903122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A6E1-4DB1-B475-FB4A45587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91680"/>
        <c:axId val="172892240"/>
      </c:lineChart>
      <c:catAx>
        <c:axId val="17289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92240"/>
        <c:crosses val="autoZero"/>
        <c:auto val="1"/>
        <c:lblAlgn val="ctr"/>
        <c:lblOffset val="100"/>
        <c:noMultiLvlLbl val="0"/>
      </c:catAx>
      <c:valAx>
        <c:axId val="1728922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/>
                  <a:t>Taxa de detecção (por 100.000 habitantes)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9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'Gráf. 9'!$D$1</c:f>
              <c:strCache>
                <c:ptCount val="1"/>
                <c:pt idx="0">
                  <c:v>Síf. Gestante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cat>
            <c:strRef>
              <c:f>('Gráf. 9'!$C$2:$C$28,'Gráf. 9'!$C$29)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('Gráf. 9'!$D$2:$D$28,'Gráf. 9'!$D$29)</c:f>
              <c:numCache>
                <c:formatCode>0.0</c:formatCode>
                <c:ptCount val="27"/>
                <c:pt idx="0">
                  <c:v>8.6682427107959032</c:v>
                </c:pt>
                <c:pt idx="1">
                  <c:v>19.022379269729093</c:v>
                </c:pt>
                <c:pt idx="2">
                  <c:v>17.353958325530293</c:v>
                </c:pt>
                <c:pt idx="3">
                  <c:v>11.566771819137749</c:v>
                </c:pt>
                <c:pt idx="4">
                  <c:v>9.6688640302943831</c:v>
                </c:pt>
                <c:pt idx="5">
                  <c:v>10.53968253968254</c:v>
                </c:pt>
                <c:pt idx="6">
                  <c:v>9.8765432098765427</c:v>
                </c:pt>
                <c:pt idx="7">
                  <c:v>6.4305399612126166</c:v>
                </c:pt>
                <c:pt idx="8">
                  <c:v>6.0097862059163916</c:v>
                </c:pt>
                <c:pt idx="9">
                  <c:v>7.1010293096682666</c:v>
                </c:pt>
                <c:pt idx="10">
                  <c:v>5.0917533961995147</c:v>
                </c:pt>
                <c:pt idx="11">
                  <c:v>4.8401563742828619</c:v>
                </c:pt>
                <c:pt idx="12">
                  <c:v>6.1231244483671672</c:v>
                </c:pt>
                <c:pt idx="13">
                  <c:v>7.0995273360506728</c:v>
                </c:pt>
                <c:pt idx="14">
                  <c:v>8.7350001431967232</c:v>
                </c:pt>
                <c:pt idx="15">
                  <c:v>11.9909994919068</c:v>
                </c:pt>
                <c:pt idx="16">
                  <c:v>9.4892007230577136</c:v>
                </c:pt>
                <c:pt idx="17">
                  <c:v>22.374036283170298</c:v>
                </c:pt>
                <c:pt idx="18">
                  <c:v>23.379473328831871</c:v>
                </c:pt>
                <c:pt idx="19">
                  <c:v>12.919028557188506</c:v>
                </c:pt>
                <c:pt idx="20">
                  <c:v>13.93005150763916</c:v>
                </c:pt>
                <c:pt idx="21">
                  <c:v>13.87531756888802</c:v>
                </c:pt>
                <c:pt idx="22">
                  <c:v>20.335807062598157</c:v>
                </c:pt>
                <c:pt idx="23">
                  <c:v>23.741561324815368</c:v>
                </c:pt>
                <c:pt idx="24">
                  <c:v>6.3875213946676546</c:v>
                </c:pt>
                <c:pt idx="25">
                  <c:v>10.737841703750796</c:v>
                </c:pt>
                <c:pt idx="26">
                  <c:v>7.0465287715190152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4-4D02-A337-12B6091C9BCC}"/>
            </c:ext>
          </c:extLst>
        </c:ser>
        <c:ser>
          <c:idx val="1"/>
          <c:order val="1"/>
          <c:tx>
            <c:strRef>
              <c:f>'Gráf. 9'!$E$1</c:f>
              <c:strCache>
                <c:ptCount val="1"/>
                <c:pt idx="0">
                  <c:v>Síf. Congênita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('Gráf. 9'!$C$2:$C$28,'Gráf. 9'!$C$29)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('Gráf. 9'!$E$2:$E$28,'Gráf. 9'!$E$29)</c:f>
              <c:numCache>
                <c:formatCode>0.0</c:formatCode>
                <c:ptCount val="27"/>
                <c:pt idx="0">
                  <c:v>3.1879074432265919</c:v>
                </c:pt>
                <c:pt idx="1">
                  <c:v>3.8869257950530036</c:v>
                </c:pt>
                <c:pt idx="2">
                  <c:v>6.2299461902443287</c:v>
                </c:pt>
                <c:pt idx="3">
                  <c:v>2.0154223624255168</c:v>
                </c:pt>
                <c:pt idx="4">
                  <c:v>5.074587385230096</c:v>
                </c:pt>
                <c:pt idx="5">
                  <c:v>4.3809523809523814</c:v>
                </c:pt>
                <c:pt idx="6">
                  <c:v>9.916367980884111</c:v>
                </c:pt>
                <c:pt idx="7">
                  <c:v>3.2237759858460073</c:v>
                </c:pt>
                <c:pt idx="8">
                  <c:v>7.5122327573954886</c:v>
                </c:pt>
                <c:pt idx="9">
                  <c:v>8.5876422469739495</c:v>
                </c:pt>
                <c:pt idx="10">
                  <c:v>7.1488217682641197</c:v>
                </c:pt>
                <c:pt idx="11">
                  <c:v>2.8770160266716309</c:v>
                </c:pt>
                <c:pt idx="12">
                  <c:v>10.412069726390115</c:v>
                </c:pt>
                <c:pt idx="13">
                  <c:v>5.8365386455403101</c:v>
                </c:pt>
                <c:pt idx="14">
                  <c:v>8.8209181773921017</c:v>
                </c:pt>
                <c:pt idx="15">
                  <c:v>6.7165081899784669</c:v>
                </c:pt>
                <c:pt idx="16">
                  <c:v>5.3931160433089209</c:v>
                </c:pt>
                <c:pt idx="17">
                  <c:v>10.414288474034528</c:v>
                </c:pt>
                <c:pt idx="18">
                  <c:v>11.837440918298448</c:v>
                </c:pt>
                <c:pt idx="19">
                  <c:v>5.7568617059868208</c:v>
                </c:pt>
                <c:pt idx="20">
                  <c:v>4.566720721728271</c:v>
                </c:pt>
                <c:pt idx="21">
                  <c:v>5.6776688643633708</c:v>
                </c:pt>
                <c:pt idx="22">
                  <c:v>12.54389689873887</c:v>
                </c:pt>
                <c:pt idx="23">
                  <c:v>8.3367314575687548</c:v>
                </c:pt>
                <c:pt idx="24">
                  <c:v>3.1937606973338273</c:v>
                </c:pt>
                <c:pt idx="25">
                  <c:v>4.2017641449459635</c:v>
                </c:pt>
                <c:pt idx="26">
                  <c:v>4.6832314296864839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4-4D02-A337-12B6091C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1"/>
        <c:axId val="172896160"/>
        <c:axId val="172896720"/>
      </c:barChart>
      <c:lineChart>
        <c:grouping val="standard"/>
        <c:varyColors val="0"/>
        <c:ser>
          <c:idx val="2"/>
          <c:order val="2"/>
          <c:tx>
            <c:strRef>
              <c:f>'Gráf. 9'!$F$1</c:f>
              <c:strCache>
                <c:ptCount val="1"/>
                <c:pt idx="0">
                  <c:v>Brasil Gestante</c:v>
                </c:pt>
              </c:strCache>
            </c:strRef>
          </c:tx>
          <c:spPr>
            <a:ln w="28575" cap="rnd">
              <a:solidFill>
                <a:srgbClr val="6D137F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F4-4D02-A337-12B6091C9B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F4-4D02-A337-12B6091C9B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F4-4D02-A337-12B6091C9B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F4-4D02-A337-12B6091C9B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F4-4D02-A337-12B6091C9BC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F4-4D02-A337-12B6091C9BC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F4-4D02-A337-12B6091C9BC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F4-4D02-A337-12B6091C9BC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F4-4D02-A337-12B6091C9B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F4-4D02-A337-12B6091C9BC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F4-4D02-A337-12B6091C9B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F4-4D02-A337-12B6091C9B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F4-4D02-A337-12B6091C9B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F4-4D02-A337-12B6091C9BC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F4-4D02-A337-12B6091C9BC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F4-4D02-A337-12B6091C9BC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F4-4D02-A337-12B6091C9BC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F4-4D02-A337-12B6091C9BC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F4-4D02-A337-12B6091C9BC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F4-4D02-A337-12B6091C9BC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F4-4D02-A337-12B6091C9BC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F4-4D02-A337-12B6091C9BC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F4-4D02-A337-12B6091C9BC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F4-4D02-A337-12B6091C9BC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F4-4D02-A337-12B6091C9BC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F4-4D02-A337-12B6091C9BCC}"/>
                </c:ext>
              </c:extLst>
            </c:dLbl>
            <c:dLbl>
              <c:idx val="26"/>
              <c:layout>
                <c:manualLayout>
                  <c:x val="-1.3191342142674796E-3"/>
                  <c:y val="2.2662284428660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2F4-4D02-A337-12B6091C9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7"/>
              <c:pt idx="0">
                <c:v>RO</c:v>
              </c:pt>
              <c:pt idx="1">
                <c:v>AC</c:v>
              </c:pt>
              <c:pt idx="2">
                <c:v>AM</c:v>
              </c:pt>
              <c:pt idx="3">
                <c:v>RR</c:v>
              </c:pt>
              <c:pt idx="4">
                <c:v>PA</c:v>
              </c:pt>
              <c:pt idx="5">
                <c:v>AP</c:v>
              </c:pt>
              <c:pt idx="6">
                <c:v>TO</c:v>
              </c:pt>
              <c:pt idx="7">
                <c:v>MA</c:v>
              </c:pt>
              <c:pt idx="8">
                <c:v>PI</c:v>
              </c:pt>
              <c:pt idx="9">
                <c:v>CE</c:v>
              </c:pt>
              <c:pt idx="10">
                <c:v>RN</c:v>
              </c:pt>
              <c:pt idx="11">
                <c:v>PB</c:v>
              </c:pt>
              <c:pt idx="12">
                <c:v>PE</c:v>
              </c:pt>
              <c:pt idx="13">
                <c:v>AL</c:v>
              </c:pt>
              <c:pt idx="14">
                <c:v>SE</c:v>
              </c:pt>
              <c:pt idx="15">
                <c:v>BA</c:v>
              </c:pt>
              <c:pt idx="16">
                <c:v>MG</c:v>
              </c:pt>
              <c:pt idx="17">
                <c:v>ES</c:v>
              </c:pt>
              <c:pt idx="18">
                <c:v>RJ</c:v>
              </c:pt>
              <c:pt idx="19">
                <c:v>SP</c:v>
              </c:pt>
              <c:pt idx="20">
                <c:v>PR</c:v>
              </c:pt>
              <c:pt idx="21">
                <c:v>SC</c:v>
              </c:pt>
              <c:pt idx="22">
                <c:v>RS</c:v>
              </c:pt>
              <c:pt idx="23">
                <c:v>MS</c:v>
              </c:pt>
              <c:pt idx="24">
                <c:v>MT</c:v>
              </c:pt>
              <c:pt idx="25">
                <c:v>GO</c:v>
              </c:pt>
              <c:pt idx="26">
                <c:v>DF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'Gráf. 9'!$F$2:$F$28</c:f>
              <c:numCache>
                <c:formatCode>0.0</c:formatCode>
                <c:ptCount val="27"/>
                <c:pt idx="0">
                  <c:v>12.391687886142545</c:v>
                </c:pt>
                <c:pt idx="1">
                  <c:v>12.391687886142545</c:v>
                </c:pt>
                <c:pt idx="2">
                  <c:v>12.391687886142545</c:v>
                </c:pt>
                <c:pt idx="3">
                  <c:v>12.391687886142545</c:v>
                </c:pt>
                <c:pt idx="4">
                  <c:v>12.391687886142545</c:v>
                </c:pt>
                <c:pt idx="5">
                  <c:v>12.391687886142545</c:v>
                </c:pt>
                <c:pt idx="6">
                  <c:v>12.391687886142545</c:v>
                </c:pt>
                <c:pt idx="7">
                  <c:v>12.391687886142545</c:v>
                </c:pt>
                <c:pt idx="8">
                  <c:v>12.391687886142545</c:v>
                </c:pt>
                <c:pt idx="9">
                  <c:v>12.391687886142545</c:v>
                </c:pt>
                <c:pt idx="10">
                  <c:v>12.391687886142545</c:v>
                </c:pt>
                <c:pt idx="11">
                  <c:v>12.391687886142545</c:v>
                </c:pt>
                <c:pt idx="12">
                  <c:v>12.391687886142545</c:v>
                </c:pt>
                <c:pt idx="13">
                  <c:v>12.391687886142545</c:v>
                </c:pt>
                <c:pt idx="14">
                  <c:v>12.391687886142545</c:v>
                </c:pt>
                <c:pt idx="15">
                  <c:v>12.391687886142545</c:v>
                </c:pt>
                <c:pt idx="16">
                  <c:v>12.391687886142545</c:v>
                </c:pt>
                <c:pt idx="17">
                  <c:v>12.391687886142545</c:v>
                </c:pt>
                <c:pt idx="18">
                  <c:v>12.391687886142545</c:v>
                </c:pt>
                <c:pt idx="19">
                  <c:v>12.391687886142545</c:v>
                </c:pt>
                <c:pt idx="20">
                  <c:v>12.391687886142545</c:v>
                </c:pt>
                <c:pt idx="21">
                  <c:v>12.391687886142545</c:v>
                </c:pt>
                <c:pt idx="22">
                  <c:v>12.391687886142545</c:v>
                </c:pt>
                <c:pt idx="23">
                  <c:v>12.391687886142545</c:v>
                </c:pt>
                <c:pt idx="24">
                  <c:v>12.391687886142545</c:v>
                </c:pt>
                <c:pt idx="25">
                  <c:v>12.391687886142545</c:v>
                </c:pt>
                <c:pt idx="26">
                  <c:v>12.391687886142545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02F4-4D02-A337-12B6091C9BCC}"/>
            </c:ext>
          </c:extLst>
        </c:ser>
        <c:ser>
          <c:idx val="3"/>
          <c:order val="3"/>
          <c:tx>
            <c:strRef>
              <c:f>'Gráf. 9'!$G$1</c:f>
              <c:strCache>
                <c:ptCount val="1"/>
                <c:pt idx="0">
                  <c:v>Brasil Congênita</c:v>
                </c:pt>
              </c:strCache>
            </c:strRef>
          </c:tx>
          <c:spPr>
            <a:ln w="28575" cap="rnd">
              <a:solidFill>
                <a:srgbClr val="F79646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2F4-4D02-A337-12B6091C9B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F4-4D02-A337-12B6091C9B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2F4-4D02-A337-12B6091C9B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2F4-4D02-A337-12B6091C9B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2F4-4D02-A337-12B6091C9BC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2F4-4D02-A337-12B6091C9BC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2F4-4D02-A337-12B6091C9BC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2F4-4D02-A337-12B6091C9BC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2F4-4D02-A337-12B6091C9B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2F4-4D02-A337-12B6091C9BC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2F4-4D02-A337-12B6091C9B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2F4-4D02-A337-12B6091C9B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2F4-4D02-A337-12B6091C9B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2F4-4D02-A337-12B6091C9BC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2F4-4D02-A337-12B6091C9BC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2F4-4D02-A337-12B6091C9BC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2F4-4D02-A337-12B6091C9BC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2F4-4D02-A337-12B6091C9BC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2F4-4D02-A337-12B6091C9BC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2F4-4D02-A337-12B6091C9BC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2F4-4D02-A337-12B6091C9BC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2F4-4D02-A337-12B6091C9BC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2F4-4D02-A337-12B6091C9BC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2F4-4D02-A337-12B6091C9BC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2F4-4D02-A337-12B6091C9BC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2F4-4D02-A337-12B6091C9BCC}"/>
                </c:ext>
              </c:extLst>
            </c:dLbl>
            <c:dLbl>
              <c:idx val="26"/>
              <c:layout>
                <c:manualLayout>
                  <c:x val="-3.6492213494069481E-3"/>
                  <c:y val="8.07136556445249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CD4B8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099E45-75FC-454D-8A5E-6A138A796173}" type="VALUE">
                      <a:rPr lang="en-US">
                        <a:solidFill>
                          <a:srgbClr val="FFC000"/>
                        </a:solidFill>
                      </a:rPr>
                      <a:pPr>
                        <a:defRPr sz="1000" b="1">
                          <a:solidFill>
                            <a:srgbClr val="CD4B86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D4B8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8-02F4-4D02-A337-12B6091C9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D4B86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27"/>
              <c:pt idx="0">
                <c:v>RO</c:v>
              </c:pt>
              <c:pt idx="1">
                <c:v>AC</c:v>
              </c:pt>
              <c:pt idx="2">
                <c:v>AM</c:v>
              </c:pt>
              <c:pt idx="3">
                <c:v>RR</c:v>
              </c:pt>
              <c:pt idx="4">
                <c:v>PA</c:v>
              </c:pt>
              <c:pt idx="5">
                <c:v>AP</c:v>
              </c:pt>
              <c:pt idx="6">
                <c:v>TO</c:v>
              </c:pt>
              <c:pt idx="7">
                <c:v>MA</c:v>
              </c:pt>
              <c:pt idx="8">
                <c:v>PI</c:v>
              </c:pt>
              <c:pt idx="9">
                <c:v>CE</c:v>
              </c:pt>
              <c:pt idx="10">
                <c:v>RN</c:v>
              </c:pt>
              <c:pt idx="11">
                <c:v>PB</c:v>
              </c:pt>
              <c:pt idx="12">
                <c:v>PE</c:v>
              </c:pt>
              <c:pt idx="13">
                <c:v>AL</c:v>
              </c:pt>
              <c:pt idx="14">
                <c:v>SE</c:v>
              </c:pt>
              <c:pt idx="15">
                <c:v>BA</c:v>
              </c:pt>
              <c:pt idx="16">
                <c:v>MG</c:v>
              </c:pt>
              <c:pt idx="17">
                <c:v>ES</c:v>
              </c:pt>
              <c:pt idx="18">
                <c:v>RJ</c:v>
              </c:pt>
              <c:pt idx="19">
                <c:v>SP</c:v>
              </c:pt>
              <c:pt idx="20">
                <c:v>PR</c:v>
              </c:pt>
              <c:pt idx="21">
                <c:v>SC</c:v>
              </c:pt>
              <c:pt idx="22">
                <c:v>RS</c:v>
              </c:pt>
              <c:pt idx="23">
                <c:v>MS</c:v>
              </c:pt>
              <c:pt idx="24">
                <c:v>MT</c:v>
              </c:pt>
              <c:pt idx="25">
                <c:v>GO</c:v>
              </c:pt>
              <c:pt idx="26">
                <c:v>DF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'Gráf. 9'!$G$2:$G$28</c:f>
              <c:numCache>
                <c:formatCode>0.0</c:formatCode>
                <c:ptCount val="27"/>
                <c:pt idx="0">
                  <c:v>6.7532279892950449</c:v>
                </c:pt>
                <c:pt idx="1">
                  <c:v>6.7532279892950449</c:v>
                </c:pt>
                <c:pt idx="2">
                  <c:v>6.7532279892950449</c:v>
                </c:pt>
                <c:pt idx="3">
                  <c:v>6.7532279892950449</c:v>
                </c:pt>
                <c:pt idx="4">
                  <c:v>6.7532279892950449</c:v>
                </c:pt>
                <c:pt idx="5">
                  <c:v>6.7532279892950449</c:v>
                </c:pt>
                <c:pt idx="6">
                  <c:v>6.7532279892950449</c:v>
                </c:pt>
                <c:pt idx="7">
                  <c:v>6.7532279892950449</c:v>
                </c:pt>
                <c:pt idx="8">
                  <c:v>6.7532279892950449</c:v>
                </c:pt>
                <c:pt idx="9">
                  <c:v>6.7532279892950449</c:v>
                </c:pt>
                <c:pt idx="10">
                  <c:v>6.7532279892950449</c:v>
                </c:pt>
                <c:pt idx="11">
                  <c:v>6.7532279892950449</c:v>
                </c:pt>
                <c:pt idx="12">
                  <c:v>6.7532279892950449</c:v>
                </c:pt>
                <c:pt idx="13">
                  <c:v>6.7532279892950449</c:v>
                </c:pt>
                <c:pt idx="14">
                  <c:v>6.7532279892950449</c:v>
                </c:pt>
                <c:pt idx="15">
                  <c:v>6.7532279892950449</c:v>
                </c:pt>
                <c:pt idx="16">
                  <c:v>6.7532279892950449</c:v>
                </c:pt>
                <c:pt idx="17">
                  <c:v>6.7532279892950449</c:v>
                </c:pt>
                <c:pt idx="18">
                  <c:v>6.7532279892950449</c:v>
                </c:pt>
                <c:pt idx="19">
                  <c:v>6.7532279892950449</c:v>
                </c:pt>
                <c:pt idx="20">
                  <c:v>6.7532279892950449</c:v>
                </c:pt>
                <c:pt idx="21">
                  <c:v>6.7532279892950449</c:v>
                </c:pt>
                <c:pt idx="22">
                  <c:v>6.7532279892950449</c:v>
                </c:pt>
                <c:pt idx="23">
                  <c:v>6.7532279892950449</c:v>
                </c:pt>
                <c:pt idx="24">
                  <c:v>6.7532279892950449</c:v>
                </c:pt>
                <c:pt idx="25">
                  <c:v>6.7532279892950449</c:v>
                </c:pt>
                <c:pt idx="26">
                  <c:v>6.7532279892950449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02F4-4D02-A337-12B6091C9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896160"/>
        <c:axId val="172896720"/>
      </c:lineChart>
      <c:catAx>
        <c:axId val="1728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96720"/>
        <c:crosses val="autoZero"/>
        <c:auto val="1"/>
        <c:lblAlgn val="ctr"/>
        <c:lblOffset val="100"/>
        <c:noMultiLvlLbl val="0"/>
      </c:catAx>
      <c:valAx>
        <c:axId val="17289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Taxa de detecção (por </a:t>
                </a:r>
                <a:r>
                  <a:rPr lang="pt-BR" sz="800" dirty="0"/>
                  <a:t>1.000</a:t>
                </a:r>
                <a:r>
                  <a:rPr lang="pt-BR" dirty="0"/>
                  <a:t> nascidos vivos)</a:t>
                </a:r>
              </a:p>
            </c:rich>
          </c:tx>
          <c:layout>
            <c:manualLayout>
              <c:xMode val="edge"/>
              <c:yMode val="edge"/>
              <c:x val="0"/>
              <c:y val="0.22709655965729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89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490E8-C708-499F-BEA2-A2B1921B0438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9BA7BACD-35E0-4A00-AAB9-E017B65ADA57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>
              <a:solidFill>
                <a:schemeClr val="tx1"/>
              </a:solidFill>
            </a:rPr>
            <a:t>Gestão e Governança</a:t>
          </a:r>
        </a:p>
        <a:p>
          <a:pPr algn="ctr" defTabSz="977900">
            <a:lnSpc>
              <a:spcPct val="90000"/>
            </a:lnSpc>
            <a:spcBef>
              <a:spcPct val="0"/>
            </a:spcBef>
          </a:pPr>
          <a:endParaRPr lang="pt-BR" sz="1800" dirty="0">
            <a:solidFill>
              <a:schemeClr val="tx1"/>
            </a:solidFill>
          </a:endParaRPr>
        </a:p>
      </dgm:t>
    </dgm:pt>
    <dgm:pt modelId="{CDA12338-9C2B-46A2-8F8A-32278230291C}" type="parTrans" cxnId="{09DC0E0D-F5E3-4190-925A-9E95B7801D0A}">
      <dgm:prSet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DA84183F-9AF7-41AB-8C9C-6CE19801E2EE}" type="sibTrans" cxnId="{09DC0E0D-F5E3-4190-925A-9E95B7801D0A}">
      <dgm:prSet custT="1"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3E8F7C98-FC68-4A38-BA89-FFE2B230C82F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>
              <a:solidFill>
                <a:schemeClr val="tx1"/>
              </a:solidFill>
            </a:rPr>
            <a:t>Cuidado Integral</a:t>
          </a:r>
        </a:p>
        <a:p>
          <a:pPr algn="ctr" defTabSz="977900">
            <a:lnSpc>
              <a:spcPct val="90000"/>
            </a:lnSpc>
            <a:spcBef>
              <a:spcPct val="0"/>
            </a:spcBef>
          </a:pPr>
          <a:endParaRPr lang="pt-BR" sz="1800" dirty="0">
            <a:solidFill>
              <a:schemeClr val="tx1"/>
            </a:solidFill>
          </a:endParaRPr>
        </a:p>
      </dgm:t>
    </dgm:pt>
    <dgm:pt modelId="{75775861-83D0-449A-9893-609090F51856}" type="parTrans" cxnId="{6479BABA-3BD6-407B-AF9F-9C412A613815}">
      <dgm:prSet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BD78DFC3-176E-4BDC-B15B-CBABB2D339DA}" type="sibTrans" cxnId="{6479BABA-3BD6-407B-AF9F-9C412A613815}">
      <dgm:prSet custT="1"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4DEA8BB1-ED55-4592-A3B5-CD6ACA39CD8B}">
      <dgm:prSet phldrT="[Texto]" custT="1"/>
      <dgm:spPr>
        <a:solidFill>
          <a:schemeClr val="accent4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err="1">
              <a:solidFill>
                <a:schemeClr val="tx1"/>
              </a:solidFill>
            </a:rPr>
            <a:t>Educomunicação</a:t>
          </a:r>
          <a:endParaRPr lang="pt-BR" sz="1800" b="1" dirty="0">
            <a:solidFill>
              <a:schemeClr val="tx1"/>
            </a:solidFill>
          </a:endParaRPr>
        </a:p>
        <a:p>
          <a:pPr algn="ctr" defTabSz="977900">
            <a:lnSpc>
              <a:spcPct val="90000"/>
            </a:lnSpc>
            <a:spcBef>
              <a:spcPct val="0"/>
            </a:spcBef>
          </a:pPr>
          <a:endParaRPr lang="pt-BR" sz="1800" dirty="0">
            <a:solidFill>
              <a:schemeClr val="tx1"/>
            </a:solidFill>
          </a:endParaRPr>
        </a:p>
      </dgm:t>
    </dgm:pt>
    <dgm:pt modelId="{59326404-A85C-4FC1-91C4-66D4BDE8C68A}" type="parTrans" cxnId="{1FB05549-038B-40AE-882A-D2B4FA317211}">
      <dgm:prSet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1D330E21-E08B-4A90-AC1E-E7E177B1A62E}" type="sibTrans" cxnId="{1FB05549-038B-40AE-882A-D2B4FA317211}">
      <dgm:prSet custT="1"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2B14D939-C234-4CF9-B391-B454E0B839E8}">
      <dgm:prSet phldrT="[Texto]" custT="1"/>
      <dgm:spPr>
        <a:solidFill>
          <a:schemeClr val="accent5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>
              <a:solidFill>
                <a:schemeClr val="tx1"/>
              </a:solidFill>
            </a:rPr>
            <a:t>Vigilância</a:t>
          </a:r>
        </a:p>
        <a:p>
          <a:pPr algn="ctr" defTabSz="977900">
            <a:lnSpc>
              <a:spcPct val="90000"/>
            </a:lnSpc>
            <a:spcBef>
              <a:spcPct val="0"/>
            </a:spcBef>
          </a:pPr>
          <a:endParaRPr lang="pt-BR" sz="1800" dirty="0">
            <a:solidFill>
              <a:schemeClr val="tx1"/>
            </a:solidFill>
          </a:endParaRPr>
        </a:p>
      </dgm:t>
    </dgm:pt>
    <dgm:pt modelId="{7C02AC7A-9CEF-4AC5-A6B4-4BF4CB2C9D57}" type="parTrans" cxnId="{56AFD6FA-D57F-4BD1-A618-CDDF78D8352C}">
      <dgm:prSet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FF7D35C4-A868-4389-81D3-A78E45C561AC}" type="sibTrans" cxnId="{56AFD6FA-D57F-4BD1-A618-CDDF78D8352C}">
      <dgm:prSet custT="1"/>
      <dgm:spPr/>
      <dgm:t>
        <a:bodyPr/>
        <a:lstStyle/>
        <a:p>
          <a:pPr algn="ctr"/>
          <a:endParaRPr lang="pt-BR" sz="1800">
            <a:solidFill>
              <a:schemeClr val="tx1"/>
            </a:solidFill>
          </a:endParaRPr>
        </a:p>
      </dgm:t>
    </dgm:pt>
    <dgm:pt modelId="{BCE1A115-4E90-4946-8B9A-BF1BEC5D40B2}" type="pres">
      <dgm:prSet presAssocID="{583490E8-C708-499F-BEA2-A2B1921B0438}" presName="cycle" presStyleCnt="0">
        <dgm:presLayoutVars>
          <dgm:dir/>
          <dgm:resizeHandles val="exact"/>
        </dgm:presLayoutVars>
      </dgm:prSet>
      <dgm:spPr/>
    </dgm:pt>
    <dgm:pt modelId="{A8A6F523-3481-4C5A-BD85-9BE81EA7B036}" type="pres">
      <dgm:prSet presAssocID="{9BA7BACD-35E0-4A00-AAB9-E017B65ADA57}" presName="node" presStyleLbl="node1" presStyleIdx="0" presStyleCnt="4" custRadScaleRad="100071" custRadScaleInc="518">
        <dgm:presLayoutVars>
          <dgm:bulletEnabled val="1"/>
        </dgm:presLayoutVars>
      </dgm:prSet>
      <dgm:spPr/>
    </dgm:pt>
    <dgm:pt modelId="{EB229686-723F-49E1-A6E8-4E624D2CAD91}" type="pres">
      <dgm:prSet presAssocID="{9BA7BACD-35E0-4A00-AAB9-E017B65ADA57}" presName="spNode" presStyleCnt="0"/>
      <dgm:spPr/>
    </dgm:pt>
    <dgm:pt modelId="{51E52628-BF86-479A-88EC-C92DBD48984E}" type="pres">
      <dgm:prSet presAssocID="{DA84183F-9AF7-41AB-8C9C-6CE19801E2EE}" presName="sibTrans" presStyleLbl="sibTrans1D1" presStyleIdx="0" presStyleCnt="4"/>
      <dgm:spPr/>
    </dgm:pt>
    <dgm:pt modelId="{843F62D5-1AC9-4F86-89BD-F5F326FF2C87}" type="pres">
      <dgm:prSet presAssocID="{3E8F7C98-FC68-4A38-BA89-FFE2B230C82F}" presName="node" presStyleLbl="node1" presStyleIdx="1" presStyleCnt="4" custScaleY="108012" custRadScaleRad="129869" custRadScaleInc="2029">
        <dgm:presLayoutVars>
          <dgm:bulletEnabled val="1"/>
        </dgm:presLayoutVars>
      </dgm:prSet>
      <dgm:spPr/>
    </dgm:pt>
    <dgm:pt modelId="{FD2FCEF7-5970-42EF-B691-2309D2FD54BD}" type="pres">
      <dgm:prSet presAssocID="{3E8F7C98-FC68-4A38-BA89-FFE2B230C82F}" presName="spNode" presStyleCnt="0"/>
      <dgm:spPr/>
    </dgm:pt>
    <dgm:pt modelId="{883A2AA6-9006-45B4-9039-C074C8E8A304}" type="pres">
      <dgm:prSet presAssocID="{BD78DFC3-176E-4BDC-B15B-CBABB2D339DA}" presName="sibTrans" presStyleLbl="sibTrans1D1" presStyleIdx="1" presStyleCnt="4"/>
      <dgm:spPr/>
    </dgm:pt>
    <dgm:pt modelId="{FFE9EA16-22EA-43D0-8195-0CC0220A7A00}" type="pres">
      <dgm:prSet presAssocID="{4DEA8BB1-ED55-4592-A3B5-CD6ACA39CD8B}" presName="node" presStyleLbl="node1" presStyleIdx="2" presStyleCnt="4" custScaleX="115324">
        <dgm:presLayoutVars>
          <dgm:bulletEnabled val="1"/>
        </dgm:presLayoutVars>
      </dgm:prSet>
      <dgm:spPr/>
    </dgm:pt>
    <dgm:pt modelId="{D5C51A6B-B311-4E3B-9C4C-7B1036B22B78}" type="pres">
      <dgm:prSet presAssocID="{4DEA8BB1-ED55-4592-A3B5-CD6ACA39CD8B}" presName="spNode" presStyleCnt="0"/>
      <dgm:spPr/>
    </dgm:pt>
    <dgm:pt modelId="{9FD358D8-B106-419D-85FC-813EB12D8476}" type="pres">
      <dgm:prSet presAssocID="{1D330E21-E08B-4A90-AC1E-E7E177B1A62E}" presName="sibTrans" presStyleLbl="sibTrans1D1" presStyleIdx="2" presStyleCnt="4"/>
      <dgm:spPr/>
    </dgm:pt>
    <dgm:pt modelId="{6FDA8064-CA33-4615-9B5E-D0C7CD5CE308}" type="pres">
      <dgm:prSet presAssocID="{2B14D939-C234-4CF9-B391-B454E0B839E8}" presName="node" presStyleLbl="node1" presStyleIdx="3" presStyleCnt="4" custRadScaleRad="133234" custRadScaleInc="-1758">
        <dgm:presLayoutVars>
          <dgm:bulletEnabled val="1"/>
        </dgm:presLayoutVars>
      </dgm:prSet>
      <dgm:spPr/>
    </dgm:pt>
    <dgm:pt modelId="{16F87BAD-CD1E-4C80-9DB8-1B86118A9EE4}" type="pres">
      <dgm:prSet presAssocID="{2B14D939-C234-4CF9-B391-B454E0B839E8}" presName="spNode" presStyleCnt="0"/>
      <dgm:spPr/>
    </dgm:pt>
    <dgm:pt modelId="{D1FEDD32-DD0A-4241-A843-6FC8FF24D8BB}" type="pres">
      <dgm:prSet presAssocID="{FF7D35C4-A868-4389-81D3-A78E45C561AC}" presName="sibTrans" presStyleLbl="sibTrans1D1" presStyleIdx="3" presStyleCnt="4"/>
      <dgm:spPr/>
    </dgm:pt>
  </dgm:ptLst>
  <dgm:cxnLst>
    <dgm:cxn modelId="{B2C4C000-7C1D-4EEF-9B3F-0AB817AE9F98}" type="presOf" srcId="{3E8F7C98-FC68-4A38-BA89-FFE2B230C82F}" destId="{843F62D5-1AC9-4F86-89BD-F5F326FF2C87}" srcOrd="0" destOrd="0" presId="urn:microsoft.com/office/officeart/2005/8/layout/cycle5"/>
    <dgm:cxn modelId="{09DC0E0D-F5E3-4190-925A-9E95B7801D0A}" srcId="{583490E8-C708-499F-BEA2-A2B1921B0438}" destId="{9BA7BACD-35E0-4A00-AAB9-E017B65ADA57}" srcOrd="0" destOrd="0" parTransId="{CDA12338-9C2B-46A2-8F8A-32278230291C}" sibTransId="{DA84183F-9AF7-41AB-8C9C-6CE19801E2EE}"/>
    <dgm:cxn modelId="{26BAC511-0282-4E41-A01B-371C64D81EA9}" type="presOf" srcId="{1D330E21-E08B-4A90-AC1E-E7E177B1A62E}" destId="{9FD358D8-B106-419D-85FC-813EB12D8476}" srcOrd="0" destOrd="0" presId="urn:microsoft.com/office/officeart/2005/8/layout/cycle5"/>
    <dgm:cxn modelId="{7F2C1520-84E2-4837-96AA-9046E3B2024D}" type="presOf" srcId="{9BA7BACD-35E0-4A00-AAB9-E017B65ADA57}" destId="{A8A6F523-3481-4C5A-BD85-9BE81EA7B036}" srcOrd="0" destOrd="0" presId="urn:microsoft.com/office/officeart/2005/8/layout/cycle5"/>
    <dgm:cxn modelId="{95BDC441-B561-4BD4-9645-0AB6B9C7794C}" type="presOf" srcId="{FF7D35C4-A868-4389-81D3-A78E45C561AC}" destId="{D1FEDD32-DD0A-4241-A843-6FC8FF24D8BB}" srcOrd="0" destOrd="0" presId="urn:microsoft.com/office/officeart/2005/8/layout/cycle5"/>
    <dgm:cxn modelId="{C6FB6F66-7076-4C01-88C6-ED8FBD32C22A}" type="presOf" srcId="{2B14D939-C234-4CF9-B391-B454E0B839E8}" destId="{6FDA8064-CA33-4615-9B5E-D0C7CD5CE308}" srcOrd="0" destOrd="0" presId="urn:microsoft.com/office/officeart/2005/8/layout/cycle5"/>
    <dgm:cxn modelId="{1FB05549-038B-40AE-882A-D2B4FA317211}" srcId="{583490E8-C708-499F-BEA2-A2B1921B0438}" destId="{4DEA8BB1-ED55-4592-A3B5-CD6ACA39CD8B}" srcOrd="2" destOrd="0" parTransId="{59326404-A85C-4FC1-91C4-66D4BDE8C68A}" sibTransId="{1D330E21-E08B-4A90-AC1E-E7E177B1A62E}"/>
    <dgm:cxn modelId="{AF05EC4C-696D-497A-A9A2-FA996B4B0A77}" type="presOf" srcId="{DA84183F-9AF7-41AB-8C9C-6CE19801E2EE}" destId="{51E52628-BF86-479A-88EC-C92DBD48984E}" srcOrd="0" destOrd="0" presId="urn:microsoft.com/office/officeart/2005/8/layout/cycle5"/>
    <dgm:cxn modelId="{65735794-0E46-4B51-AFBB-CE00028D1B78}" type="presOf" srcId="{4DEA8BB1-ED55-4592-A3B5-CD6ACA39CD8B}" destId="{FFE9EA16-22EA-43D0-8195-0CC0220A7A00}" srcOrd="0" destOrd="0" presId="urn:microsoft.com/office/officeart/2005/8/layout/cycle5"/>
    <dgm:cxn modelId="{CF52BF9B-C0C1-4CCA-B78F-797209DE9DA8}" type="presOf" srcId="{BD78DFC3-176E-4BDC-B15B-CBABB2D339DA}" destId="{883A2AA6-9006-45B4-9039-C074C8E8A304}" srcOrd="0" destOrd="0" presId="urn:microsoft.com/office/officeart/2005/8/layout/cycle5"/>
    <dgm:cxn modelId="{6479BABA-3BD6-407B-AF9F-9C412A613815}" srcId="{583490E8-C708-499F-BEA2-A2B1921B0438}" destId="{3E8F7C98-FC68-4A38-BA89-FFE2B230C82F}" srcOrd="1" destOrd="0" parTransId="{75775861-83D0-449A-9893-609090F51856}" sibTransId="{BD78DFC3-176E-4BDC-B15B-CBABB2D339DA}"/>
    <dgm:cxn modelId="{CDC3BFC3-3F08-4121-B8C4-0259D59066CE}" type="presOf" srcId="{583490E8-C708-499F-BEA2-A2B1921B0438}" destId="{BCE1A115-4E90-4946-8B9A-BF1BEC5D40B2}" srcOrd="0" destOrd="0" presId="urn:microsoft.com/office/officeart/2005/8/layout/cycle5"/>
    <dgm:cxn modelId="{56AFD6FA-D57F-4BD1-A618-CDDF78D8352C}" srcId="{583490E8-C708-499F-BEA2-A2B1921B0438}" destId="{2B14D939-C234-4CF9-B391-B454E0B839E8}" srcOrd="3" destOrd="0" parTransId="{7C02AC7A-9CEF-4AC5-A6B4-4BF4CB2C9D57}" sibTransId="{FF7D35C4-A868-4389-81D3-A78E45C561AC}"/>
    <dgm:cxn modelId="{3C5F0A2D-9849-4A18-A932-35B9D5AA5F27}" type="presParOf" srcId="{BCE1A115-4E90-4946-8B9A-BF1BEC5D40B2}" destId="{A8A6F523-3481-4C5A-BD85-9BE81EA7B036}" srcOrd="0" destOrd="0" presId="urn:microsoft.com/office/officeart/2005/8/layout/cycle5"/>
    <dgm:cxn modelId="{E84D465C-3365-4BF8-B9A0-DB56DF4B8BDF}" type="presParOf" srcId="{BCE1A115-4E90-4946-8B9A-BF1BEC5D40B2}" destId="{EB229686-723F-49E1-A6E8-4E624D2CAD91}" srcOrd="1" destOrd="0" presId="urn:microsoft.com/office/officeart/2005/8/layout/cycle5"/>
    <dgm:cxn modelId="{1F4BE50E-A305-4A6D-8620-25D471DCFFEB}" type="presParOf" srcId="{BCE1A115-4E90-4946-8B9A-BF1BEC5D40B2}" destId="{51E52628-BF86-479A-88EC-C92DBD48984E}" srcOrd="2" destOrd="0" presId="urn:microsoft.com/office/officeart/2005/8/layout/cycle5"/>
    <dgm:cxn modelId="{14B963B3-4206-474C-8F70-ADE88AE9DE8C}" type="presParOf" srcId="{BCE1A115-4E90-4946-8B9A-BF1BEC5D40B2}" destId="{843F62D5-1AC9-4F86-89BD-F5F326FF2C87}" srcOrd="3" destOrd="0" presId="urn:microsoft.com/office/officeart/2005/8/layout/cycle5"/>
    <dgm:cxn modelId="{17B9FEA3-3B4D-4E61-BA09-9067DBB183EE}" type="presParOf" srcId="{BCE1A115-4E90-4946-8B9A-BF1BEC5D40B2}" destId="{FD2FCEF7-5970-42EF-B691-2309D2FD54BD}" srcOrd="4" destOrd="0" presId="urn:microsoft.com/office/officeart/2005/8/layout/cycle5"/>
    <dgm:cxn modelId="{99CE2ECA-3D9E-4113-8AB2-0A4C0CD70CDA}" type="presParOf" srcId="{BCE1A115-4E90-4946-8B9A-BF1BEC5D40B2}" destId="{883A2AA6-9006-45B4-9039-C074C8E8A304}" srcOrd="5" destOrd="0" presId="urn:microsoft.com/office/officeart/2005/8/layout/cycle5"/>
    <dgm:cxn modelId="{40FBE516-4804-4BFD-A7AE-C51FB3FF5336}" type="presParOf" srcId="{BCE1A115-4E90-4946-8B9A-BF1BEC5D40B2}" destId="{FFE9EA16-22EA-43D0-8195-0CC0220A7A00}" srcOrd="6" destOrd="0" presId="urn:microsoft.com/office/officeart/2005/8/layout/cycle5"/>
    <dgm:cxn modelId="{A5E534AB-8A4E-40B4-9F02-3AF4ADB423C2}" type="presParOf" srcId="{BCE1A115-4E90-4946-8B9A-BF1BEC5D40B2}" destId="{D5C51A6B-B311-4E3B-9C4C-7B1036B22B78}" srcOrd="7" destOrd="0" presId="urn:microsoft.com/office/officeart/2005/8/layout/cycle5"/>
    <dgm:cxn modelId="{5A943B19-10B0-44A9-91E2-463196908175}" type="presParOf" srcId="{BCE1A115-4E90-4946-8B9A-BF1BEC5D40B2}" destId="{9FD358D8-B106-419D-85FC-813EB12D8476}" srcOrd="8" destOrd="0" presId="urn:microsoft.com/office/officeart/2005/8/layout/cycle5"/>
    <dgm:cxn modelId="{4F497BC8-AE8D-4BE6-841D-C12B3DB7FD33}" type="presParOf" srcId="{BCE1A115-4E90-4946-8B9A-BF1BEC5D40B2}" destId="{6FDA8064-CA33-4615-9B5E-D0C7CD5CE308}" srcOrd="9" destOrd="0" presId="urn:microsoft.com/office/officeart/2005/8/layout/cycle5"/>
    <dgm:cxn modelId="{8073D8C3-B3C4-4DFA-848F-99A75EF37193}" type="presParOf" srcId="{BCE1A115-4E90-4946-8B9A-BF1BEC5D40B2}" destId="{16F87BAD-CD1E-4C80-9DB8-1B86118A9EE4}" srcOrd="10" destOrd="0" presId="urn:microsoft.com/office/officeart/2005/8/layout/cycle5"/>
    <dgm:cxn modelId="{2E03FD6E-7E2D-4F8B-A3C1-CC3A2A29AC74}" type="presParOf" srcId="{BCE1A115-4E90-4946-8B9A-BF1BEC5D40B2}" destId="{D1FEDD32-DD0A-4241-A843-6FC8FF24D8B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6FF05-86AC-4478-A036-D4C78C13661D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43031E2C-564A-41BB-9E1E-FE97006E54B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Cooperação</a:t>
          </a:r>
          <a:endParaRPr lang="pt-BR" dirty="0">
            <a:solidFill>
              <a:schemeClr val="tx1"/>
            </a:solidFill>
          </a:endParaRPr>
        </a:p>
      </dgm:t>
    </dgm:pt>
    <dgm:pt modelId="{A5C1B6B0-91E7-4DF3-B7FE-62FC594320DB}" type="parTrans" cxnId="{CB8B2C36-BBE1-4E77-9F55-F31299E4B942}">
      <dgm:prSet/>
      <dgm:spPr/>
      <dgm:t>
        <a:bodyPr/>
        <a:lstStyle/>
        <a:p>
          <a:endParaRPr lang="pt-BR"/>
        </a:p>
      </dgm:t>
    </dgm:pt>
    <dgm:pt modelId="{C7D58A73-9C1D-4389-8071-36452F3065B3}" type="sibTrans" cxnId="{CB8B2C36-BBE1-4E77-9F55-F31299E4B942}">
      <dgm:prSet/>
      <dgm:spPr/>
      <dgm:t>
        <a:bodyPr/>
        <a:lstStyle/>
        <a:p>
          <a:endParaRPr lang="pt-BR"/>
        </a:p>
      </dgm:t>
    </dgm:pt>
    <dgm:pt modelId="{C9B92CEE-AA9C-4163-82BA-5E8E7A9AC0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Processo formativo</a:t>
          </a:r>
          <a:endParaRPr lang="pt-BR" dirty="0">
            <a:solidFill>
              <a:schemeClr val="tx1"/>
            </a:solidFill>
          </a:endParaRPr>
        </a:p>
      </dgm:t>
    </dgm:pt>
    <dgm:pt modelId="{2DD849EF-528F-4518-B259-F40058671D80}" type="parTrans" cxnId="{F5B90737-4EB7-45F7-A0AC-851788F221F7}">
      <dgm:prSet/>
      <dgm:spPr/>
      <dgm:t>
        <a:bodyPr/>
        <a:lstStyle/>
        <a:p>
          <a:endParaRPr lang="pt-BR"/>
        </a:p>
      </dgm:t>
    </dgm:pt>
    <dgm:pt modelId="{256D62A3-2CE4-4F59-937E-DCCB7507768B}" type="sibTrans" cxnId="{F5B90737-4EB7-45F7-A0AC-851788F221F7}">
      <dgm:prSet/>
      <dgm:spPr/>
      <dgm:t>
        <a:bodyPr/>
        <a:lstStyle/>
        <a:p>
          <a:endParaRPr lang="pt-BR"/>
        </a:p>
      </dgm:t>
    </dgm:pt>
    <dgm:pt modelId="{0865AE9A-7B8A-434D-A380-03950B30C86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Monitoramento das ações</a:t>
          </a:r>
          <a:endParaRPr lang="pt-BR" dirty="0">
            <a:solidFill>
              <a:schemeClr val="tx1"/>
            </a:solidFill>
          </a:endParaRPr>
        </a:p>
      </dgm:t>
    </dgm:pt>
    <dgm:pt modelId="{8B0ABF66-F9A5-474C-AFE0-CAD8B3A23330}" type="parTrans" cxnId="{E8905C71-812C-4ECF-983D-EE434E9B0AB8}">
      <dgm:prSet/>
      <dgm:spPr/>
      <dgm:t>
        <a:bodyPr/>
        <a:lstStyle/>
        <a:p>
          <a:endParaRPr lang="pt-BR"/>
        </a:p>
      </dgm:t>
    </dgm:pt>
    <dgm:pt modelId="{1CDB90B3-E528-4D59-9A01-B69ACE5D9692}" type="sibTrans" cxnId="{E8905C71-812C-4ECF-983D-EE434E9B0AB8}">
      <dgm:prSet/>
      <dgm:spPr/>
      <dgm:t>
        <a:bodyPr/>
        <a:lstStyle/>
        <a:p>
          <a:endParaRPr lang="pt-BR"/>
        </a:p>
      </dgm:t>
    </dgm:pt>
    <dgm:pt modelId="{9A802744-2FFE-419B-85FF-55AE59E421A9}" type="pres">
      <dgm:prSet presAssocID="{E4E6FF05-86AC-4478-A036-D4C78C13661D}" presName="diagram" presStyleCnt="0">
        <dgm:presLayoutVars>
          <dgm:dir/>
          <dgm:resizeHandles val="exact"/>
        </dgm:presLayoutVars>
      </dgm:prSet>
      <dgm:spPr/>
    </dgm:pt>
    <dgm:pt modelId="{928EF61B-54F0-440D-9303-C184CFC7FB34}" type="pres">
      <dgm:prSet presAssocID="{43031E2C-564A-41BB-9E1E-FE97006E54B4}" presName="node" presStyleLbl="node1" presStyleIdx="0" presStyleCnt="3" custLinFactNeighborX="8301" custLinFactNeighborY="9082">
        <dgm:presLayoutVars>
          <dgm:bulletEnabled val="1"/>
        </dgm:presLayoutVars>
      </dgm:prSet>
      <dgm:spPr/>
    </dgm:pt>
    <dgm:pt modelId="{1793336C-4977-4D21-89D4-6E139CD3059D}" type="pres">
      <dgm:prSet presAssocID="{C7D58A73-9C1D-4389-8071-36452F3065B3}" presName="sibTrans" presStyleCnt="0"/>
      <dgm:spPr/>
    </dgm:pt>
    <dgm:pt modelId="{9D954EF0-9392-4133-B016-B098EE9A78C4}" type="pres">
      <dgm:prSet presAssocID="{C9B92CEE-AA9C-4163-82BA-5E8E7A9AC034}" presName="node" presStyleLbl="node1" presStyleIdx="1" presStyleCnt="3" custLinFactNeighborX="7337" custLinFactNeighborY="9082">
        <dgm:presLayoutVars>
          <dgm:bulletEnabled val="1"/>
        </dgm:presLayoutVars>
      </dgm:prSet>
      <dgm:spPr/>
    </dgm:pt>
    <dgm:pt modelId="{0AB81BC7-5272-4D63-953A-C3522196FE0C}" type="pres">
      <dgm:prSet presAssocID="{256D62A3-2CE4-4F59-937E-DCCB7507768B}" presName="sibTrans" presStyleCnt="0"/>
      <dgm:spPr/>
    </dgm:pt>
    <dgm:pt modelId="{8E904E6E-E71D-4C29-9767-CAA8C07BD820}" type="pres">
      <dgm:prSet presAssocID="{0865AE9A-7B8A-434D-A380-03950B30C86C}" presName="node" presStyleLbl="node1" presStyleIdx="2" presStyleCnt="3" custLinFactNeighborX="10189" custLinFactNeighborY="135">
        <dgm:presLayoutVars>
          <dgm:bulletEnabled val="1"/>
        </dgm:presLayoutVars>
      </dgm:prSet>
      <dgm:spPr/>
    </dgm:pt>
  </dgm:ptLst>
  <dgm:cxnLst>
    <dgm:cxn modelId="{F63DD41D-C805-40E5-A362-28687D2F33A8}" type="presOf" srcId="{C9B92CEE-AA9C-4163-82BA-5E8E7A9AC034}" destId="{9D954EF0-9392-4133-B016-B098EE9A78C4}" srcOrd="0" destOrd="0" presId="urn:microsoft.com/office/officeart/2005/8/layout/default#1"/>
    <dgm:cxn modelId="{CB8B2C36-BBE1-4E77-9F55-F31299E4B942}" srcId="{E4E6FF05-86AC-4478-A036-D4C78C13661D}" destId="{43031E2C-564A-41BB-9E1E-FE97006E54B4}" srcOrd="0" destOrd="0" parTransId="{A5C1B6B0-91E7-4DF3-B7FE-62FC594320DB}" sibTransId="{C7D58A73-9C1D-4389-8071-36452F3065B3}"/>
    <dgm:cxn modelId="{F5B90737-4EB7-45F7-A0AC-851788F221F7}" srcId="{E4E6FF05-86AC-4478-A036-D4C78C13661D}" destId="{C9B92CEE-AA9C-4163-82BA-5E8E7A9AC034}" srcOrd="1" destOrd="0" parTransId="{2DD849EF-528F-4518-B259-F40058671D80}" sibTransId="{256D62A3-2CE4-4F59-937E-DCCB7507768B}"/>
    <dgm:cxn modelId="{E8905C71-812C-4ECF-983D-EE434E9B0AB8}" srcId="{E4E6FF05-86AC-4478-A036-D4C78C13661D}" destId="{0865AE9A-7B8A-434D-A380-03950B30C86C}" srcOrd="2" destOrd="0" parTransId="{8B0ABF66-F9A5-474C-AFE0-CAD8B3A23330}" sibTransId="{1CDB90B3-E528-4D59-9A01-B69ACE5D9692}"/>
    <dgm:cxn modelId="{8A621E78-FC0F-4270-BB4D-705A23275C92}" type="presOf" srcId="{43031E2C-564A-41BB-9E1E-FE97006E54B4}" destId="{928EF61B-54F0-440D-9303-C184CFC7FB34}" srcOrd="0" destOrd="0" presId="urn:microsoft.com/office/officeart/2005/8/layout/default#1"/>
    <dgm:cxn modelId="{40C6317D-A2F8-4CB0-8B0F-5734DA137187}" type="presOf" srcId="{E4E6FF05-86AC-4478-A036-D4C78C13661D}" destId="{9A802744-2FFE-419B-85FF-55AE59E421A9}" srcOrd="0" destOrd="0" presId="urn:microsoft.com/office/officeart/2005/8/layout/default#1"/>
    <dgm:cxn modelId="{7AE87F9D-935B-4F9C-878F-5F7A901206E8}" type="presOf" srcId="{0865AE9A-7B8A-434D-A380-03950B30C86C}" destId="{8E904E6E-E71D-4C29-9767-CAA8C07BD820}" srcOrd="0" destOrd="0" presId="urn:microsoft.com/office/officeart/2005/8/layout/default#1"/>
    <dgm:cxn modelId="{07A57827-092C-4266-B282-00D4968D369C}" type="presParOf" srcId="{9A802744-2FFE-419B-85FF-55AE59E421A9}" destId="{928EF61B-54F0-440D-9303-C184CFC7FB34}" srcOrd="0" destOrd="0" presId="urn:microsoft.com/office/officeart/2005/8/layout/default#1"/>
    <dgm:cxn modelId="{57AEEB2E-0CC1-4DAD-B025-469F3164E971}" type="presParOf" srcId="{9A802744-2FFE-419B-85FF-55AE59E421A9}" destId="{1793336C-4977-4D21-89D4-6E139CD3059D}" srcOrd="1" destOrd="0" presId="urn:microsoft.com/office/officeart/2005/8/layout/default#1"/>
    <dgm:cxn modelId="{5A0D8DD6-8C35-4F02-B2C2-DC7DB9CAA1FF}" type="presParOf" srcId="{9A802744-2FFE-419B-85FF-55AE59E421A9}" destId="{9D954EF0-9392-4133-B016-B098EE9A78C4}" srcOrd="2" destOrd="0" presId="urn:microsoft.com/office/officeart/2005/8/layout/default#1"/>
    <dgm:cxn modelId="{4E7E2BBA-5BF3-4F3B-8422-5A0F37DD3265}" type="presParOf" srcId="{9A802744-2FFE-419B-85FF-55AE59E421A9}" destId="{0AB81BC7-5272-4D63-953A-C3522196FE0C}" srcOrd="3" destOrd="0" presId="urn:microsoft.com/office/officeart/2005/8/layout/default#1"/>
    <dgm:cxn modelId="{CC282C45-2256-483E-9262-657D6AFC341E}" type="presParOf" srcId="{9A802744-2FFE-419B-85FF-55AE59E421A9}" destId="{8E904E6E-E71D-4C29-9767-CAA8C07BD820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67BCE-8B8A-49D7-882A-75532147B04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1AC295-0FCF-4652-88F1-4F19BACABD84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75000"/>
                </a:schemeClr>
              </a:solidFill>
            </a:rPr>
            <a:t>Rede de apoiadores</a:t>
          </a:r>
        </a:p>
      </dgm:t>
    </dgm:pt>
    <dgm:pt modelId="{71758CC0-E2B1-4D62-8ACE-8EDFE9F8A458}" type="parTrans" cxnId="{B695C457-2E5F-4E87-92A6-F9EA810CD7EA}">
      <dgm:prSet/>
      <dgm:spPr/>
      <dgm:t>
        <a:bodyPr/>
        <a:lstStyle/>
        <a:p>
          <a:endParaRPr lang="pt-BR"/>
        </a:p>
      </dgm:t>
    </dgm:pt>
    <dgm:pt modelId="{A0CC2FAC-EC9E-45A2-A92E-2D04AA33DF77}" type="sibTrans" cxnId="{B695C457-2E5F-4E87-92A6-F9EA810CD7EA}">
      <dgm:prSet/>
      <dgm:spPr/>
      <dgm:t>
        <a:bodyPr/>
        <a:lstStyle/>
        <a:p>
          <a:endParaRPr lang="pt-BR"/>
        </a:p>
      </dgm:t>
    </dgm:pt>
    <dgm:pt modelId="{2E24D1DA-4B23-404F-B63B-315A161DED96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75000"/>
                </a:schemeClr>
              </a:solidFill>
            </a:rPr>
            <a:t>52 apoiadores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0DF20E70-F7B8-4096-BC99-05D2045C8B69}" type="parTrans" cxnId="{37919286-503F-4080-9192-F87223C43712}">
      <dgm:prSet/>
      <dgm:spPr/>
      <dgm:t>
        <a:bodyPr/>
        <a:lstStyle/>
        <a:p>
          <a:endParaRPr lang="pt-BR"/>
        </a:p>
      </dgm:t>
    </dgm:pt>
    <dgm:pt modelId="{2C9EEB69-2075-41BD-8362-3BA106F677C5}" type="sibTrans" cxnId="{37919286-503F-4080-9192-F87223C43712}">
      <dgm:prSet/>
      <dgm:spPr/>
      <dgm:t>
        <a:bodyPr/>
        <a:lstStyle/>
        <a:p>
          <a:endParaRPr lang="pt-BR"/>
        </a:p>
      </dgm:t>
    </dgm:pt>
    <dgm:pt modelId="{47487A1A-B139-42C3-9789-3E4D0D7B3A46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75000"/>
                </a:schemeClr>
              </a:solidFill>
            </a:rPr>
            <a:t>28 Regiões de saúde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B086C1D4-81BD-4099-922F-3E004B8E58F9}" type="parTrans" cxnId="{547637E6-BA73-43BE-A810-BDBB0EF00B37}">
      <dgm:prSet/>
      <dgm:spPr/>
      <dgm:t>
        <a:bodyPr/>
        <a:lstStyle/>
        <a:p>
          <a:endParaRPr lang="pt-BR"/>
        </a:p>
      </dgm:t>
    </dgm:pt>
    <dgm:pt modelId="{8565D8F8-8118-4869-B41D-88CED5AE9A49}" type="sibTrans" cxnId="{547637E6-BA73-43BE-A810-BDBB0EF00B37}">
      <dgm:prSet/>
      <dgm:spPr/>
      <dgm:t>
        <a:bodyPr/>
        <a:lstStyle/>
        <a:p>
          <a:endParaRPr lang="pt-BR"/>
        </a:p>
      </dgm:t>
    </dgm:pt>
    <dgm:pt modelId="{BDA2A304-1B49-46CB-8954-247AEDFC8EBF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75000"/>
                </a:schemeClr>
              </a:solidFill>
            </a:rPr>
            <a:t>60% dos casos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C0BF5DEF-47D8-40E3-9A51-CE8079DCB234}" type="parTrans" cxnId="{60EA3465-0B9D-49D5-8093-CA16212A6DF7}">
      <dgm:prSet/>
      <dgm:spPr/>
      <dgm:t>
        <a:bodyPr/>
        <a:lstStyle/>
        <a:p>
          <a:endParaRPr lang="pt-BR"/>
        </a:p>
      </dgm:t>
    </dgm:pt>
    <dgm:pt modelId="{591A844F-DDD0-40FC-A044-42E56CBE6A4A}" type="sibTrans" cxnId="{60EA3465-0B9D-49D5-8093-CA16212A6DF7}">
      <dgm:prSet/>
      <dgm:spPr/>
      <dgm:t>
        <a:bodyPr/>
        <a:lstStyle/>
        <a:p>
          <a:endParaRPr lang="pt-BR"/>
        </a:p>
      </dgm:t>
    </dgm:pt>
    <dgm:pt modelId="{88963B83-65AD-4A28-9AB9-3EB28B9938F3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75000"/>
                </a:schemeClr>
              </a:solidFill>
            </a:rPr>
            <a:t>72 Municípios </a:t>
          </a:r>
          <a:endParaRPr lang="pt-BR" dirty="0">
            <a:solidFill>
              <a:schemeClr val="tx2">
                <a:lumMod val="75000"/>
              </a:schemeClr>
            </a:solidFill>
          </a:endParaRPr>
        </a:p>
      </dgm:t>
    </dgm:pt>
    <dgm:pt modelId="{BE69F207-B763-49AC-9600-9C95393614B7}" type="parTrans" cxnId="{62BC5045-EEF7-4BD8-A429-EC5303471598}">
      <dgm:prSet/>
      <dgm:spPr/>
      <dgm:t>
        <a:bodyPr/>
        <a:lstStyle/>
        <a:p>
          <a:endParaRPr lang="pt-BR"/>
        </a:p>
      </dgm:t>
    </dgm:pt>
    <dgm:pt modelId="{DA47EC7C-6D47-4CF3-B05C-E222B23003AB}" type="sibTrans" cxnId="{62BC5045-EEF7-4BD8-A429-EC5303471598}">
      <dgm:prSet/>
      <dgm:spPr/>
      <dgm:t>
        <a:bodyPr/>
        <a:lstStyle/>
        <a:p>
          <a:endParaRPr lang="pt-BR"/>
        </a:p>
      </dgm:t>
    </dgm:pt>
    <dgm:pt modelId="{FCAAC63C-FF1C-40E4-93C3-277F910D724B}" type="pres">
      <dgm:prSet presAssocID="{70B67BCE-8B8A-49D7-882A-75532147B0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E8745C-5219-4C4C-9C27-D1A09DCB2D9B}" type="pres">
      <dgm:prSet presAssocID="{CC1AC295-0FCF-4652-88F1-4F19BACABD84}" presName="centerShape" presStyleLbl="node0" presStyleIdx="0" presStyleCnt="1"/>
      <dgm:spPr/>
    </dgm:pt>
    <dgm:pt modelId="{EEFAF997-5388-4901-87D1-5A264153E50B}" type="pres">
      <dgm:prSet presAssocID="{2E24D1DA-4B23-404F-B63B-315A161DED96}" presName="node" presStyleLbl="node1" presStyleIdx="0" presStyleCnt="4">
        <dgm:presLayoutVars>
          <dgm:bulletEnabled val="1"/>
        </dgm:presLayoutVars>
      </dgm:prSet>
      <dgm:spPr/>
    </dgm:pt>
    <dgm:pt modelId="{C4549789-F9F6-4570-9FF6-050EC2F1E24E}" type="pres">
      <dgm:prSet presAssocID="{2E24D1DA-4B23-404F-B63B-315A161DED96}" presName="dummy" presStyleCnt="0"/>
      <dgm:spPr/>
    </dgm:pt>
    <dgm:pt modelId="{AC1F7DBC-EDBF-4220-B6DB-6C4FC2A5B319}" type="pres">
      <dgm:prSet presAssocID="{2C9EEB69-2075-41BD-8362-3BA106F677C5}" presName="sibTrans" presStyleLbl="sibTrans2D1" presStyleIdx="0" presStyleCnt="4"/>
      <dgm:spPr/>
    </dgm:pt>
    <dgm:pt modelId="{8D92EE54-69A1-4CC5-A223-5B97F9984DC7}" type="pres">
      <dgm:prSet presAssocID="{47487A1A-B139-42C3-9789-3E4D0D7B3A46}" presName="node" presStyleLbl="node1" presStyleIdx="1" presStyleCnt="4">
        <dgm:presLayoutVars>
          <dgm:bulletEnabled val="1"/>
        </dgm:presLayoutVars>
      </dgm:prSet>
      <dgm:spPr/>
    </dgm:pt>
    <dgm:pt modelId="{8C256073-06A9-4305-858F-57E37C1F9B16}" type="pres">
      <dgm:prSet presAssocID="{47487A1A-B139-42C3-9789-3E4D0D7B3A46}" presName="dummy" presStyleCnt="0"/>
      <dgm:spPr/>
    </dgm:pt>
    <dgm:pt modelId="{74698707-6FD6-4D00-9FAD-95D9378BB7A7}" type="pres">
      <dgm:prSet presAssocID="{8565D8F8-8118-4869-B41D-88CED5AE9A49}" presName="sibTrans" presStyleLbl="sibTrans2D1" presStyleIdx="1" presStyleCnt="4"/>
      <dgm:spPr/>
    </dgm:pt>
    <dgm:pt modelId="{7EC41B54-15AC-4640-9A6F-604D8F596C50}" type="pres">
      <dgm:prSet presAssocID="{BDA2A304-1B49-46CB-8954-247AEDFC8EBF}" presName="node" presStyleLbl="node1" presStyleIdx="2" presStyleCnt="4">
        <dgm:presLayoutVars>
          <dgm:bulletEnabled val="1"/>
        </dgm:presLayoutVars>
      </dgm:prSet>
      <dgm:spPr/>
    </dgm:pt>
    <dgm:pt modelId="{4B958311-1944-4B8F-A8F0-7C95D637EEB6}" type="pres">
      <dgm:prSet presAssocID="{BDA2A304-1B49-46CB-8954-247AEDFC8EBF}" presName="dummy" presStyleCnt="0"/>
      <dgm:spPr/>
    </dgm:pt>
    <dgm:pt modelId="{38EF467C-EB37-4AEA-B0BE-704D66BFB881}" type="pres">
      <dgm:prSet presAssocID="{591A844F-DDD0-40FC-A044-42E56CBE6A4A}" presName="sibTrans" presStyleLbl="sibTrans2D1" presStyleIdx="2" presStyleCnt="4"/>
      <dgm:spPr/>
    </dgm:pt>
    <dgm:pt modelId="{39BAB30A-45A1-40D3-BE98-7753B5BABC0B}" type="pres">
      <dgm:prSet presAssocID="{88963B83-65AD-4A28-9AB9-3EB28B9938F3}" presName="node" presStyleLbl="node1" presStyleIdx="3" presStyleCnt="4">
        <dgm:presLayoutVars>
          <dgm:bulletEnabled val="1"/>
        </dgm:presLayoutVars>
      </dgm:prSet>
      <dgm:spPr/>
    </dgm:pt>
    <dgm:pt modelId="{7929E848-46B8-4EC7-A577-4598D033027F}" type="pres">
      <dgm:prSet presAssocID="{88963B83-65AD-4A28-9AB9-3EB28B9938F3}" presName="dummy" presStyleCnt="0"/>
      <dgm:spPr/>
    </dgm:pt>
    <dgm:pt modelId="{33C15A16-116B-47D1-9EC9-F0877BCBE5C1}" type="pres">
      <dgm:prSet presAssocID="{DA47EC7C-6D47-4CF3-B05C-E222B23003AB}" presName="sibTrans" presStyleLbl="sibTrans2D1" presStyleIdx="3" presStyleCnt="4"/>
      <dgm:spPr/>
    </dgm:pt>
  </dgm:ptLst>
  <dgm:cxnLst>
    <dgm:cxn modelId="{1291A40B-48D6-470B-858E-FC890825BAD3}" type="presOf" srcId="{8565D8F8-8118-4869-B41D-88CED5AE9A49}" destId="{74698707-6FD6-4D00-9FAD-95D9378BB7A7}" srcOrd="0" destOrd="0" presId="urn:microsoft.com/office/officeart/2005/8/layout/radial6"/>
    <dgm:cxn modelId="{60EA3465-0B9D-49D5-8093-CA16212A6DF7}" srcId="{CC1AC295-0FCF-4652-88F1-4F19BACABD84}" destId="{BDA2A304-1B49-46CB-8954-247AEDFC8EBF}" srcOrd="2" destOrd="0" parTransId="{C0BF5DEF-47D8-40E3-9A51-CE8079DCB234}" sibTransId="{591A844F-DDD0-40FC-A044-42E56CBE6A4A}"/>
    <dgm:cxn modelId="{62BC5045-EEF7-4BD8-A429-EC5303471598}" srcId="{CC1AC295-0FCF-4652-88F1-4F19BACABD84}" destId="{88963B83-65AD-4A28-9AB9-3EB28B9938F3}" srcOrd="3" destOrd="0" parTransId="{BE69F207-B763-49AC-9600-9C95393614B7}" sibTransId="{DA47EC7C-6D47-4CF3-B05C-E222B23003AB}"/>
    <dgm:cxn modelId="{C821A272-809C-4461-B2C3-EFD9EB666929}" type="presOf" srcId="{591A844F-DDD0-40FC-A044-42E56CBE6A4A}" destId="{38EF467C-EB37-4AEA-B0BE-704D66BFB881}" srcOrd="0" destOrd="0" presId="urn:microsoft.com/office/officeart/2005/8/layout/radial6"/>
    <dgm:cxn modelId="{B695C457-2E5F-4E87-92A6-F9EA810CD7EA}" srcId="{70B67BCE-8B8A-49D7-882A-75532147B049}" destId="{CC1AC295-0FCF-4652-88F1-4F19BACABD84}" srcOrd="0" destOrd="0" parTransId="{71758CC0-E2B1-4D62-8ACE-8EDFE9F8A458}" sibTransId="{A0CC2FAC-EC9E-45A2-A92E-2D04AA33DF77}"/>
    <dgm:cxn modelId="{37919286-503F-4080-9192-F87223C43712}" srcId="{CC1AC295-0FCF-4652-88F1-4F19BACABD84}" destId="{2E24D1DA-4B23-404F-B63B-315A161DED96}" srcOrd="0" destOrd="0" parTransId="{0DF20E70-F7B8-4096-BC99-05D2045C8B69}" sibTransId="{2C9EEB69-2075-41BD-8362-3BA106F677C5}"/>
    <dgm:cxn modelId="{AA0F4893-7567-4DFE-9D12-9AC3F87C9324}" type="presOf" srcId="{70B67BCE-8B8A-49D7-882A-75532147B049}" destId="{FCAAC63C-FF1C-40E4-93C3-277F910D724B}" srcOrd="0" destOrd="0" presId="urn:microsoft.com/office/officeart/2005/8/layout/radial6"/>
    <dgm:cxn modelId="{84E9BEAC-0CD6-4D4B-894C-603940D5357C}" type="presOf" srcId="{47487A1A-B139-42C3-9789-3E4D0D7B3A46}" destId="{8D92EE54-69A1-4CC5-A223-5B97F9984DC7}" srcOrd="0" destOrd="0" presId="urn:microsoft.com/office/officeart/2005/8/layout/radial6"/>
    <dgm:cxn modelId="{F654B6BE-FECD-4C45-BAE1-4A7E79103DDE}" type="presOf" srcId="{CC1AC295-0FCF-4652-88F1-4F19BACABD84}" destId="{D8E8745C-5219-4C4C-9C27-D1A09DCB2D9B}" srcOrd="0" destOrd="0" presId="urn:microsoft.com/office/officeart/2005/8/layout/radial6"/>
    <dgm:cxn modelId="{9B55CFCC-F6BA-449C-9686-9A848FAFAD0F}" type="presOf" srcId="{DA47EC7C-6D47-4CF3-B05C-E222B23003AB}" destId="{33C15A16-116B-47D1-9EC9-F0877BCBE5C1}" srcOrd="0" destOrd="0" presId="urn:microsoft.com/office/officeart/2005/8/layout/radial6"/>
    <dgm:cxn modelId="{6DF1E1D3-8560-42B5-A1AF-B7D412DB0814}" type="presOf" srcId="{2E24D1DA-4B23-404F-B63B-315A161DED96}" destId="{EEFAF997-5388-4901-87D1-5A264153E50B}" srcOrd="0" destOrd="0" presId="urn:microsoft.com/office/officeart/2005/8/layout/radial6"/>
    <dgm:cxn modelId="{4283FBD7-69FE-4675-B9E5-93C041A312D3}" type="presOf" srcId="{88963B83-65AD-4A28-9AB9-3EB28B9938F3}" destId="{39BAB30A-45A1-40D3-BE98-7753B5BABC0B}" srcOrd="0" destOrd="0" presId="urn:microsoft.com/office/officeart/2005/8/layout/radial6"/>
    <dgm:cxn modelId="{B38A1EDB-0002-46D2-8AF2-A501042EBDC5}" type="presOf" srcId="{2C9EEB69-2075-41BD-8362-3BA106F677C5}" destId="{AC1F7DBC-EDBF-4220-B6DB-6C4FC2A5B319}" srcOrd="0" destOrd="0" presId="urn:microsoft.com/office/officeart/2005/8/layout/radial6"/>
    <dgm:cxn modelId="{547637E6-BA73-43BE-A810-BDBB0EF00B37}" srcId="{CC1AC295-0FCF-4652-88F1-4F19BACABD84}" destId="{47487A1A-B139-42C3-9789-3E4D0D7B3A46}" srcOrd="1" destOrd="0" parTransId="{B086C1D4-81BD-4099-922F-3E004B8E58F9}" sibTransId="{8565D8F8-8118-4869-B41D-88CED5AE9A49}"/>
    <dgm:cxn modelId="{627CBBF9-F071-4CF4-B992-1D133DCE933F}" type="presOf" srcId="{BDA2A304-1B49-46CB-8954-247AEDFC8EBF}" destId="{7EC41B54-15AC-4640-9A6F-604D8F596C50}" srcOrd="0" destOrd="0" presId="urn:microsoft.com/office/officeart/2005/8/layout/radial6"/>
    <dgm:cxn modelId="{D2AA25A6-2D81-486F-9F7A-DAC1FB6E6073}" type="presParOf" srcId="{FCAAC63C-FF1C-40E4-93C3-277F910D724B}" destId="{D8E8745C-5219-4C4C-9C27-D1A09DCB2D9B}" srcOrd="0" destOrd="0" presId="urn:microsoft.com/office/officeart/2005/8/layout/radial6"/>
    <dgm:cxn modelId="{BD842E98-B517-4198-987F-0C253A7DC060}" type="presParOf" srcId="{FCAAC63C-FF1C-40E4-93C3-277F910D724B}" destId="{EEFAF997-5388-4901-87D1-5A264153E50B}" srcOrd="1" destOrd="0" presId="urn:microsoft.com/office/officeart/2005/8/layout/radial6"/>
    <dgm:cxn modelId="{E5C2780D-9280-4FCF-B7FE-18269C984BD5}" type="presParOf" srcId="{FCAAC63C-FF1C-40E4-93C3-277F910D724B}" destId="{C4549789-F9F6-4570-9FF6-050EC2F1E24E}" srcOrd="2" destOrd="0" presId="urn:microsoft.com/office/officeart/2005/8/layout/radial6"/>
    <dgm:cxn modelId="{BD7970B1-2220-419E-8EB2-12775F661769}" type="presParOf" srcId="{FCAAC63C-FF1C-40E4-93C3-277F910D724B}" destId="{AC1F7DBC-EDBF-4220-B6DB-6C4FC2A5B319}" srcOrd="3" destOrd="0" presId="urn:microsoft.com/office/officeart/2005/8/layout/radial6"/>
    <dgm:cxn modelId="{4F87F16F-8688-4853-9D82-AB7FBB308552}" type="presParOf" srcId="{FCAAC63C-FF1C-40E4-93C3-277F910D724B}" destId="{8D92EE54-69A1-4CC5-A223-5B97F9984DC7}" srcOrd="4" destOrd="0" presId="urn:microsoft.com/office/officeart/2005/8/layout/radial6"/>
    <dgm:cxn modelId="{C8A1B258-C449-442C-8EEC-7D6D1374CD8A}" type="presParOf" srcId="{FCAAC63C-FF1C-40E4-93C3-277F910D724B}" destId="{8C256073-06A9-4305-858F-57E37C1F9B16}" srcOrd="5" destOrd="0" presId="urn:microsoft.com/office/officeart/2005/8/layout/radial6"/>
    <dgm:cxn modelId="{21162A08-476D-4E37-BA78-C329AAF5DD7C}" type="presParOf" srcId="{FCAAC63C-FF1C-40E4-93C3-277F910D724B}" destId="{74698707-6FD6-4D00-9FAD-95D9378BB7A7}" srcOrd="6" destOrd="0" presId="urn:microsoft.com/office/officeart/2005/8/layout/radial6"/>
    <dgm:cxn modelId="{340A9C23-A408-4260-B9D9-04788E936575}" type="presParOf" srcId="{FCAAC63C-FF1C-40E4-93C3-277F910D724B}" destId="{7EC41B54-15AC-4640-9A6F-604D8F596C50}" srcOrd="7" destOrd="0" presId="urn:microsoft.com/office/officeart/2005/8/layout/radial6"/>
    <dgm:cxn modelId="{BD1687C1-35C1-4881-AF51-FFDA155D9DBB}" type="presParOf" srcId="{FCAAC63C-FF1C-40E4-93C3-277F910D724B}" destId="{4B958311-1944-4B8F-A8F0-7C95D637EEB6}" srcOrd="8" destOrd="0" presId="urn:microsoft.com/office/officeart/2005/8/layout/radial6"/>
    <dgm:cxn modelId="{BEBC05A8-2323-4BC3-B378-E7F2A1D956FC}" type="presParOf" srcId="{FCAAC63C-FF1C-40E4-93C3-277F910D724B}" destId="{38EF467C-EB37-4AEA-B0BE-704D66BFB881}" srcOrd="9" destOrd="0" presId="urn:microsoft.com/office/officeart/2005/8/layout/radial6"/>
    <dgm:cxn modelId="{7B9BEDE0-0FD4-4383-B900-AF60AF89EAA9}" type="presParOf" srcId="{FCAAC63C-FF1C-40E4-93C3-277F910D724B}" destId="{39BAB30A-45A1-40D3-BE98-7753B5BABC0B}" srcOrd="10" destOrd="0" presId="urn:microsoft.com/office/officeart/2005/8/layout/radial6"/>
    <dgm:cxn modelId="{3D8B3AF6-7ACE-4EE2-B370-B26D10D2FDEB}" type="presParOf" srcId="{FCAAC63C-FF1C-40E4-93C3-277F910D724B}" destId="{7929E848-46B8-4EC7-A577-4598D033027F}" srcOrd="11" destOrd="0" presId="urn:microsoft.com/office/officeart/2005/8/layout/radial6"/>
    <dgm:cxn modelId="{E5BA0196-D90A-48AB-B48B-3FEB140E24A3}" type="presParOf" srcId="{FCAAC63C-FF1C-40E4-93C3-277F910D724B}" destId="{33C15A16-116B-47D1-9EC9-F0877BCBE5C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6F523-3481-4C5A-BD85-9BE81EA7B036}">
      <dsp:nvSpPr>
        <dsp:cNvPr id="0" name=""/>
        <dsp:cNvSpPr/>
      </dsp:nvSpPr>
      <dsp:spPr>
        <a:xfrm>
          <a:off x="2808316" y="8"/>
          <a:ext cx="1810748" cy="11769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>
              <a:solidFill>
                <a:schemeClr val="tx1"/>
              </a:solidFill>
            </a:rPr>
            <a:t>Gestão e Governança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>
        <a:off x="2865772" y="57464"/>
        <a:ext cx="1695836" cy="1062074"/>
      </dsp:txXfrm>
    </dsp:sp>
    <dsp:sp modelId="{51E52628-BF86-479A-88EC-C92DBD48984E}">
      <dsp:nvSpPr>
        <dsp:cNvPr id="0" name=""/>
        <dsp:cNvSpPr/>
      </dsp:nvSpPr>
      <dsp:spPr>
        <a:xfrm>
          <a:off x="2451750" y="801923"/>
          <a:ext cx="3889609" cy="3889609"/>
        </a:xfrm>
        <a:custGeom>
          <a:avLst/>
          <a:gdLst/>
          <a:ahLst/>
          <a:cxnLst/>
          <a:rect l="0" t="0" r="0" b="0"/>
          <a:pathLst>
            <a:path>
              <a:moveTo>
                <a:pt x="2538090" y="92703"/>
              </a:moveTo>
              <a:arcTo wR="1944804" hR="1944804" stAng="17265713" swAng="21648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F62D5-1AC9-4F86-89BD-F5F326FF2C87}">
      <dsp:nvSpPr>
        <dsp:cNvPr id="0" name=""/>
        <dsp:cNvSpPr/>
      </dsp:nvSpPr>
      <dsp:spPr>
        <a:xfrm>
          <a:off x="5328593" y="1925868"/>
          <a:ext cx="1810748" cy="1271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>
              <a:solidFill>
                <a:schemeClr val="tx1"/>
              </a:solidFill>
            </a:rPr>
            <a:t>Cuidado Integral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>
        <a:off x="5390652" y="1987927"/>
        <a:ext cx="1686630" cy="1147168"/>
      </dsp:txXfrm>
    </dsp:sp>
    <dsp:sp modelId="{883A2AA6-9006-45B4-9039-C074C8E8A304}">
      <dsp:nvSpPr>
        <dsp:cNvPr id="0" name=""/>
        <dsp:cNvSpPr/>
      </dsp:nvSpPr>
      <dsp:spPr>
        <a:xfrm>
          <a:off x="2499393" y="310426"/>
          <a:ext cx="3889609" cy="3889609"/>
        </a:xfrm>
        <a:custGeom>
          <a:avLst/>
          <a:gdLst/>
          <a:ahLst/>
          <a:cxnLst/>
          <a:rect l="0" t="0" r="0" b="0"/>
          <a:pathLst>
            <a:path>
              <a:moveTo>
                <a:pt x="3456224" y="3168680"/>
              </a:moveTo>
              <a:arcTo wR="1944804" hR="1944804" stAng="2339934" swAng="191091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9EA16-22EA-43D0-8195-0CC0220A7A00}">
      <dsp:nvSpPr>
        <dsp:cNvPr id="0" name=""/>
        <dsp:cNvSpPr/>
      </dsp:nvSpPr>
      <dsp:spPr>
        <a:xfrm>
          <a:off x="2664298" y="3890991"/>
          <a:ext cx="2088227" cy="117698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err="1">
              <a:solidFill>
                <a:schemeClr val="tx1"/>
              </a:solidFill>
            </a:rPr>
            <a:t>Educomunicação</a:t>
          </a:r>
          <a:endParaRPr lang="pt-BR" sz="1800" b="1" kern="1200" dirty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>
        <a:off x="2721754" y="3948447"/>
        <a:ext cx="1973315" cy="1062074"/>
      </dsp:txXfrm>
    </dsp:sp>
    <dsp:sp modelId="{9FD358D8-B106-419D-85FC-813EB12D8476}">
      <dsp:nvSpPr>
        <dsp:cNvPr id="0" name=""/>
        <dsp:cNvSpPr/>
      </dsp:nvSpPr>
      <dsp:spPr>
        <a:xfrm>
          <a:off x="969773" y="302002"/>
          <a:ext cx="3889609" cy="3889609"/>
        </a:xfrm>
        <a:custGeom>
          <a:avLst/>
          <a:gdLst/>
          <a:ahLst/>
          <a:cxnLst/>
          <a:rect l="0" t="0" r="0" b="0"/>
          <a:pathLst>
            <a:path>
              <a:moveTo>
                <a:pt x="1344398" y="3794609"/>
              </a:moveTo>
              <a:arcTo wR="1944804" hR="1944804" stAng="6478937" swAng="203136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8064-CA33-4615-9B5E-D0C7CD5CE308}">
      <dsp:nvSpPr>
        <dsp:cNvPr id="0" name=""/>
        <dsp:cNvSpPr/>
      </dsp:nvSpPr>
      <dsp:spPr>
        <a:xfrm>
          <a:off x="212006" y="1970037"/>
          <a:ext cx="1810748" cy="117698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>
              <a:solidFill>
                <a:schemeClr val="tx1"/>
              </a:solidFill>
            </a:rPr>
            <a:t>Vigilância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>
        <a:off x="269462" y="2027493"/>
        <a:ext cx="1695836" cy="1062074"/>
      </dsp:txXfrm>
    </dsp:sp>
    <dsp:sp modelId="{D1FEDD32-DD0A-4241-A843-6FC8FF24D8BB}">
      <dsp:nvSpPr>
        <dsp:cNvPr id="0" name=""/>
        <dsp:cNvSpPr/>
      </dsp:nvSpPr>
      <dsp:spPr>
        <a:xfrm>
          <a:off x="1017219" y="803062"/>
          <a:ext cx="3889609" cy="3889609"/>
        </a:xfrm>
        <a:custGeom>
          <a:avLst/>
          <a:gdLst/>
          <a:ahLst/>
          <a:cxnLst/>
          <a:rect l="0" t="0" r="0" b="0"/>
          <a:pathLst>
            <a:path>
              <a:moveTo>
                <a:pt x="358763" y="819310"/>
              </a:moveTo>
              <a:arcTo wR="1944804" hR="1944804" stAng="12921627" swAng="229927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F61B-54F0-440D-9303-C184CFC7FB34}">
      <dsp:nvSpPr>
        <dsp:cNvPr id="0" name=""/>
        <dsp:cNvSpPr/>
      </dsp:nvSpPr>
      <dsp:spPr>
        <a:xfrm>
          <a:off x="588600" y="84000"/>
          <a:ext cx="1518939" cy="9113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Cooperação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588600" y="84000"/>
        <a:ext cx="1518939" cy="911363"/>
      </dsp:txXfrm>
    </dsp:sp>
    <dsp:sp modelId="{9D954EF0-9392-4133-B016-B098EE9A78C4}">
      <dsp:nvSpPr>
        <dsp:cNvPr id="0" name=""/>
        <dsp:cNvSpPr/>
      </dsp:nvSpPr>
      <dsp:spPr>
        <a:xfrm>
          <a:off x="2244791" y="84000"/>
          <a:ext cx="1518939" cy="9113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Processo formativo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244791" y="84000"/>
        <a:ext cx="1518939" cy="911363"/>
      </dsp:txXfrm>
    </dsp:sp>
    <dsp:sp modelId="{8E904E6E-E71D-4C29-9767-CAA8C07BD820}">
      <dsp:nvSpPr>
        <dsp:cNvPr id="0" name=""/>
        <dsp:cNvSpPr/>
      </dsp:nvSpPr>
      <dsp:spPr>
        <a:xfrm>
          <a:off x="1452694" y="1065718"/>
          <a:ext cx="1518939" cy="9113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Monitoramento das ações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452694" y="1065718"/>
        <a:ext cx="1518939" cy="911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5A16-116B-47D1-9EC9-F0877BCBE5C1}">
      <dsp:nvSpPr>
        <dsp:cNvPr id="0" name=""/>
        <dsp:cNvSpPr/>
      </dsp:nvSpPr>
      <dsp:spPr>
        <a:xfrm>
          <a:off x="617621" y="715171"/>
          <a:ext cx="4114273" cy="411427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F467C-EB37-4AEA-B0BE-704D66BFB881}">
      <dsp:nvSpPr>
        <dsp:cNvPr id="0" name=""/>
        <dsp:cNvSpPr/>
      </dsp:nvSpPr>
      <dsp:spPr>
        <a:xfrm>
          <a:off x="617621" y="715171"/>
          <a:ext cx="4114273" cy="411427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98707-6FD6-4D00-9FAD-95D9378BB7A7}">
      <dsp:nvSpPr>
        <dsp:cNvPr id="0" name=""/>
        <dsp:cNvSpPr/>
      </dsp:nvSpPr>
      <dsp:spPr>
        <a:xfrm>
          <a:off x="617621" y="715171"/>
          <a:ext cx="4114273" cy="4114273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F7DBC-EDBF-4220-B6DB-6C4FC2A5B319}">
      <dsp:nvSpPr>
        <dsp:cNvPr id="0" name=""/>
        <dsp:cNvSpPr/>
      </dsp:nvSpPr>
      <dsp:spPr>
        <a:xfrm>
          <a:off x="617621" y="715171"/>
          <a:ext cx="4114273" cy="4114273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8745C-5219-4C4C-9C27-D1A09DCB2D9B}">
      <dsp:nvSpPr>
        <dsp:cNvPr id="0" name=""/>
        <dsp:cNvSpPr/>
      </dsp:nvSpPr>
      <dsp:spPr>
        <a:xfrm>
          <a:off x="1727883" y="1825433"/>
          <a:ext cx="1893749" cy="1893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2">
                  <a:lumMod val="75000"/>
                </a:schemeClr>
              </a:solidFill>
            </a:rPr>
            <a:t>Rede de apoiadores</a:t>
          </a:r>
        </a:p>
      </dsp:txBody>
      <dsp:txXfrm>
        <a:off x="2005216" y="2102766"/>
        <a:ext cx="1339083" cy="1339083"/>
      </dsp:txXfrm>
    </dsp:sp>
    <dsp:sp modelId="{EEFAF997-5388-4901-87D1-5A264153E50B}">
      <dsp:nvSpPr>
        <dsp:cNvPr id="0" name=""/>
        <dsp:cNvSpPr/>
      </dsp:nvSpPr>
      <dsp:spPr>
        <a:xfrm>
          <a:off x="2011945" y="100081"/>
          <a:ext cx="1325624" cy="132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2">
                  <a:lumMod val="75000"/>
                </a:schemeClr>
              </a:solidFill>
            </a:rPr>
            <a:t>52 apoiadores</a:t>
          </a:r>
          <a:endParaRPr lang="pt-BR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06078" y="294214"/>
        <a:ext cx="937358" cy="937358"/>
      </dsp:txXfrm>
    </dsp:sp>
    <dsp:sp modelId="{8D92EE54-69A1-4CC5-A223-5B97F9984DC7}">
      <dsp:nvSpPr>
        <dsp:cNvPr id="0" name=""/>
        <dsp:cNvSpPr/>
      </dsp:nvSpPr>
      <dsp:spPr>
        <a:xfrm>
          <a:off x="4021360" y="2109495"/>
          <a:ext cx="1325624" cy="132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2">
                  <a:lumMod val="75000"/>
                </a:schemeClr>
              </a:solidFill>
            </a:rPr>
            <a:t>28 Regiões de saúde</a:t>
          </a:r>
          <a:endParaRPr lang="pt-BR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215493" y="2303628"/>
        <a:ext cx="937358" cy="937358"/>
      </dsp:txXfrm>
    </dsp:sp>
    <dsp:sp modelId="{7EC41B54-15AC-4640-9A6F-604D8F596C50}">
      <dsp:nvSpPr>
        <dsp:cNvPr id="0" name=""/>
        <dsp:cNvSpPr/>
      </dsp:nvSpPr>
      <dsp:spPr>
        <a:xfrm>
          <a:off x="2011945" y="4118910"/>
          <a:ext cx="1325624" cy="132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2">
                  <a:lumMod val="75000"/>
                </a:schemeClr>
              </a:solidFill>
            </a:rPr>
            <a:t>60% dos casos</a:t>
          </a:r>
          <a:endParaRPr lang="pt-BR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06078" y="4313043"/>
        <a:ext cx="937358" cy="937358"/>
      </dsp:txXfrm>
    </dsp:sp>
    <dsp:sp modelId="{39BAB30A-45A1-40D3-BE98-7753B5BABC0B}">
      <dsp:nvSpPr>
        <dsp:cNvPr id="0" name=""/>
        <dsp:cNvSpPr/>
      </dsp:nvSpPr>
      <dsp:spPr>
        <a:xfrm>
          <a:off x="2531" y="2109495"/>
          <a:ext cx="1325624" cy="132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2">
                  <a:lumMod val="75000"/>
                </a:schemeClr>
              </a:solidFill>
            </a:rPr>
            <a:t>72 Municípios </a:t>
          </a:r>
          <a:endParaRPr lang="pt-BR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6664" y="2303628"/>
        <a:ext cx="937358" cy="93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5512-1511-467A-80FC-733D90760C2C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2FB4-427F-460B-9A46-E0E9CC685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4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B41F7-6E98-4099-8BE9-B90CCE04C3AD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4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583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B04DB-C31B-4DD6-BE05-F82B73654AF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5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Sífilis adquirida – notificação</a:t>
            </a:r>
            <a:r>
              <a:rPr lang="pt-BR" baseline="0" dirty="0"/>
              <a:t> recente – os comportamentos observados podem não refletir a situação real da sífilis adquirida no país.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B04DB-C31B-4DD6-BE05-F82B73654AF0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0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1200">
                <a:solidFill>
                  <a:srgbClr val="FF0000"/>
                </a:solidFill>
              </a:rPr>
              <a:t>cofencofen</a:t>
            </a:r>
            <a:endParaRPr lang="pt-BR" altLang="pt-BR" dirty="0"/>
          </a:p>
        </p:txBody>
      </p:sp>
      <p:sp>
        <p:nvSpPr>
          <p:cNvPr id="135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AC3FD-E050-4A2D-901F-9E3D1266A88B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03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67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4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39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2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B04DB-C31B-4DD6-BE05-F82B73654AF0}" type="slidenum">
              <a:rPr lang="pt-BR" altLang="pt-B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4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8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32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7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75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0"/>
            <a:ext cx="97869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sz="1350">
              <a:solidFill>
                <a:prstClr val="white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201261"/>
            <a:ext cx="1197320" cy="75760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728819"/>
            <a:ext cx="1143000" cy="1566183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151141" y="6295002"/>
            <a:ext cx="967300" cy="498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6317292"/>
            <a:ext cx="3491210" cy="4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02008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120912" y="6363015"/>
            <a:ext cx="1511405" cy="43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6317292"/>
            <a:ext cx="3491210" cy="4627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248368"/>
            <a:ext cx="1197320" cy="7576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99669"/>
            <a:ext cx="1143000" cy="15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1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564C347-C841-41B3-B376-E0759583410B}" type="datetimeFigureOut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16/04/2018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801EBED-DA6E-489A-A672-D83471986C8C}" type="slidenum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952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C460920-E2AC-4253-BF20-39A9FD28A11D}" type="datetimeFigureOut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16/04/2018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DABF482-BC05-415F-9161-05CB36322DE1}" type="slidenum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83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69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2164CD1-4A7E-4508-9A1D-ADCEDCB6BE25}" type="datetimeFigureOut">
              <a:rPr lang="en-US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4/16/2018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1A2CEE5-D496-40AB-A9D4-D8812A3C312E}" type="slidenum">
              <a:rPr lang="en-US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702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26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defTabSz="861993">
              <a:defRPr/>
            </a:pPr>
            <a:fld id="{13535CD4-6E10-4487-A491-5CF7C0D8E082}" type="datetime1">
              <a:rPr lang="en-US" altLang="pt-BR" smtClean="0">
                <a:ea typeface="ＭＳ Ｐゴシック" panose="020B0600070205080204" pitchFamily="34" charset="-128"/>
              </a:rPr>
              <a:pPr defTabSz="861993">
                <a:defRPr/>
              </a:pPr>
              <a:t>4/16/2018</a:t>
            </a:fld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26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 defTabSz="86199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26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defTabSz="861993">
              <a:defRPr/>
            </a:pPr>
            <a:fld id="{5321447D-9247-481B-AAFE-F428BEF384FB}" type="slidenum">
              <a:rPr lang="en-US" altLang="pt-BR" smtClean="0">
                <a:ea typeface="ＭＳ Ｐゴシック" panose="020B0600070205080204" pitchFamily="34" charset="-128"/>
              </a:rPr>
              <a:pPr defTabSz="861993">
                <a:defRPr/>
              </a:pPr>
              <a:t>‹nº›</a:t>
            </a:fld>
            <a:endParaRPr lang="en-US" alt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95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23248" fontAlgn="auto">
              <a:spcBef>
                <a:spcPts val="0"/>
              </a:spcBef>
              <a:spcAft>
                <a:spcPts val="0"/>
              </a:spcAft>
            </a:pPr>
            <a:fld id="{1E48D4F2-D305-134D-B60F-A3DCDFE747F7}" type="datetimeFigureOut">
              <a:rPr lang="pt-BR" sz="1273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323248" fontAlgn="auto">
                <a:spcBef>
                  <a:spcPts val="0"/>
                </a:spcBef>
                <a:spcAft>
                  <a:spcPts val="0"/>
                </a:spcAft>
              </a:pPr>
              <a:t>16/04/2018</a:t>
            </a:fld>
            <a:endParaRPr lang="pt-BR" sz="1273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23248" fontAlgn="auto">
              <a:spcBef>
                <a:spcPts val="0"/>
              </a:spcBef>
              <a:spcAft>
                <a:spcPts val="0"/>
              </a:spcAft>
            </a:pPr>
            <a:endParaRPr lang="pt-BR" sz="1273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23248" fontAlgn="auto">
              <a:spcBef>
                <a:spcPts val="0"/>
              </a:spcBef>
              <a:spcAft>
                <a:spcPts val="0"/>
              </a:spcAft>
            </a:pPr>
            <a:fld id="{0D15DE18-73BB-8847-9049-85CB2ED526BA}" type="slidenum">
              <a:rPr lang="pt-BR" sz="1273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323248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273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5420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B166BC5-E1D6-0E4F-B191-3AA1932480FC}" type="datetimeFigureOut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16/04/2018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6981194-948D-1849-882D-85E1530BB667}" type="slidenum">
              <a:rPr lang="pt-BR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9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37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02008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120912" y="6363015"/>
            <a:ext cx="1511405" cy="438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6317292"/>
            <a:ext cx="3491210" cy="4627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248368"/>
            <a:ext cx="1197320" cy="7576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99669"/>
            <a:ext cx="1143000" cy="15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16/04/2018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0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2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2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2"/>
          <p:cNvSpPr txBox="1"/>
          <p:nvPr userDrawn="1"/>
        </p:nvSpPr>
        <p:spPr>
          <a:xfrm>
            <a:off x="102051" y="61103"/>
            <a:ext cx="7046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b="0" i="1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Calibri" charset="0"/>
              </a:rPr>
              <a:t>Fortalecimento das Redes de Atenção para resposta rápida à sífilis</a:t>
            </a:r>
            <a:endParaRPr lang="pt-BR" sz="1200" b="0" i="1" cap="none" spc="0" dirty="0">
              <a:ln>
                <a:noFill/>
              </a:ln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Imagem 28">
            <a:extLst>
              <a:ext uri="{FF2B5EF4-FFF2-40B4-BE49-F238E27FC236}">
                <a16:creationId xmlns:a16="http://schemas.microsoft.com/office/drawing/2014/main" id="{23953556-D685-E246-B70A-042ED987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0"/>
          <a:stretch/>
        </p:blipFill>
        <p:spPr>
          <a:xfrm>
            <a:off x="5407294" y="636347"/>
            <a:ext cx="3736706" cy="5567533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EDCDAD05-9CED-3A46-867E-369F8B8E57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9" y="182241"/>
            <a:ext cx="1194005" cy="5666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472FEDF-B984-1340-9B9F-7A13D7664A7B}"/>
              </a:ext>
            </a:extLst>
          </p:cNvPr>
          <p:cNvGrpSpPr/>
          <p:nvPr userDrawn="1"/>
        </p:nvGrpSpPr>
        <p:grpSpPr>
          <a:xfrm>
            <a:off x="260723" y="6338629"/>
            <a:ext cx="5641314" cy="414898"/>
            <a:chOff x="281504" y="6261112"/>
            <a:chExt cx="6554021" cy="4820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848FB8-1D44-8E4A-9B6C-19345A658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407332" y="6284865"/>
              <a:ext cx="2428193" cy="434519"/>
            </a:xfrm>
            <a:prstGeom prst="rect">
              <a:avLst/>
            </a:prstGeom>
          </p:spPr>
        </p:pic>
        <p:pic>
          <p:nvPicPr>
            <p:cNvPr id="4" name="Picture 2" descr="Resultado de imagem para opas">
              <a:extLst>
                <a:ext uri="{FF2B5EF4-FFF2-40B4-BE49-F238E27FC236}">
                  <a16:creationId xmlns:a16="http://schemas.microsoft.com/office/drawing/2014/main" id="{652408C0-CD37-A54E-A8E7-AC214192AD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" t="28913" r="6090" b="31022"/>
            <a:stretch/>
          </p:blipFill>
          <p:spPr bwMode="auto">
            <a:xfrm>
              <a:off x="3168393" y="6314834"/>
              <a:ext cx="1096137" cy="37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E0C1B4-105D-0B4F-9052-5B72475CD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072630" y="6323033"/>
              <a:ext cx="984134" cy="3581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D3A93-FC80-194B-9320-4A5224CF9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81504" y="6308738"/>
              <a:ext cx="1025213" cy="3867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C23386-1CC5-C147-969E-6E07C5C10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1480692" y="6261112"/>
              <a:ext cx="452684" cy="482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67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5EF1-3CC4-AF40-B689-43D08B44B5B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57EB-F0A7-A14F-AD5D-3E4A9117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8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248368"/>
            <a:ext cx="1197320" cy="75760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80" y="741469"/>
            <a:ext cx="4072329" cy="53450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" y="6317292"/>
            <a:ext cx="3491210" cy="46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jetosifilis@lais.huol.ufrn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89550" y="5085184"/>
            <a:ext cx="6324600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sz="1400" b="1" spc="50" dirty="0">
                <a:latin typeface="+mn-lt"/>
              </a:rPr>
              <a:t>Secretaria de Vigilância em Saúde e Secretaria de Atenção em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400" b="1" spc="50" dirty="0">
                <a:latin typeface="+mn-lt"/>
              </a:rPr>
              <a:t>Ministério da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400" b="1" spc="50" dirty="0">
                <a:latin typeface="+mn-lt"/>
              </a:rPr>
              <a:t>Abril/2018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11559" y="965169"/>
            <a:ext cx="7992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200" b="1" spc="100" dirty="0"/>
              <a:t> </a:t>
            </a:r>
            <a:r>
              <a:rPr lang="pt-BR" altLang="pt-BR" sz="3200" b="1" dirty="0"/>
              <a:t>Projeto </a:t>
            </a:r>
            <a:r>
              <a:rPr lang="pt-BR" sz="3200" b="1" dirty="0" err="1"/>
              <a:t>Interfederativo</a:t>
            </a:r>
            <a:r>
              <a:rPr lang="pt-BR" sz="3200" b="1" dirty="0"/>
              <a:t> </a:t>
            </a:r>
          </a:p>
          <a:p>
            <a:pPr algn="ctr" eaLnBrk="1" hangingPunct="1"/>
            <a:r>
              <a:rPr lang="pt-BR" sz="3200" b="1" dirty="0"/>
              <a:t>Resposta Rápida à Sífilis nas Redes de Atenção</a:t>
            </a:r>
          </a:p>
        </p:txBody>
      </p:sp>
      <p:pic>
        <p:nvPicPr>
          <p:cNvPr id="6" name="Picture 4" descr="logo_ok_d-01.png">
            <a:extLst>
              <a:ext uri="{FF2B5EF4-FFF2-40B4-BE49-F238E27FC236}">
                <a16:creationId xmlns:a16="http://schemas.microsoft.com/office/drawing/2014/main" id="{CC322A07-A80E-4057-9E18-CAFF54F7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48" y="2364264"/>
            <a:ext cx="4263308" cy="2399043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136129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295712"/>
            <a:ext cx="8662412" cy="506936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000" b="1" dirty="0">
                <a:solidFill>
                  <a:schemeClr val="tx2"/>
                </a:solidFill>
              </a:rPr>
              <a:t>Caráter estruturante: </a:t>
            </a:r>
          </a:p>
          <a:p>
            <a:pPr marL="0" indent="0" algn="just">
              <a:buNone/>
            </a:pPr>
            <a:endParaRPr lang="pt-BR" sz="24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4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4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pt-BR" sz="24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216024" y="660623"/>
            <a:ext cx="88204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Projeto com características de estratégia nacional</a:t>
            </a: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67544" y="2727876"/>
            <a:ext cx="8229600" cy="3538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3474" y="2010544"/>
            <a:ext cx="172819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Indução Nacional e Resposta Local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588224" y="2010544"/>
            <a:ext cx="172819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Fortalecimento da Regionalização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690237" y="2322588"/>
            <a:ext cx="318542" cy="242316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390343" y="3594720"/>
            <a:ext cx="190765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Articulação </a:t>
            </a:r>
            <a:r>
              <a:rPr lang="pt-BR" b="1" dirty="0" err="1">
                <a:solidFill>
                  <a:schemeClr val="tx1"/>
                </a:solidFill>
              </a:rPr>
              <a:t>Intersetorial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80639" y="2010544"/>
            <a:ext cx="172819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Engajamento dos atores no território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43441" y="4183710"/>
            <a:ext cx="2020608" cy="1209071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Fortalecimento da resposta nacional à sífilis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8647" y="3830392"/>
            <a:ext cx="2311667" cy="1853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Promoção de Ações Conjuntas Integradas e Colaborativas entre a Vigilância e a Atenção em Saúde no território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400334" y="4632424"/>
            <a:ext cx="1897667" cy="14705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Participação direta das organizações de base comunitária no território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5646673" y="2322588"/>
            <a:ext cx="318542" cy="242316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5501968" y="4503509"/>
            <a:ext cx="978408" cy="484632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848432" y="4621995"/>
            <a:ext cx="469863" cy="229443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7210004" y="3140968"/>
            <a:ext cx="484632" cy="79208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66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159732" y="235919"/>
            <a:ext cx="813690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Áreas de Cooperação Técnica</a:t>
            </a:r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611560" y="1484784"/>
            <a:ext cx="8229600" cy="19050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99592" y="1095944"/>
          <a:ext cx="7416824" cy="50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491880" y="2813384"/>
            <a:ext cx="2160240" cy="163448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Resposta Rápida à Sífilis nas Redes de Atenção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572000" y="2271607"/>
            <a:ext cx="0" cy="4645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5724128" y="3641748"/>
            <a:ext cx="5040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2915816" y="3630624"/>
            <a:ext cx="5040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572000" y="4509120"/>
            <a:ext cx="0" cy="4645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8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6880" y="1340768"/>
            <a:ext cx="8589616" cy="46085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Linha 1 – Ações de Abrangência Universal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b="1" dirty="0">
              <a:solidFill>
                <a:schemeClr val="tx2"/>
              </a:solidFill>
            </a:endParaRPr>
          </a:p>
          <a:p>
            <a:pPr marL="354013" lvl="2" indent="0" algn="just">
              <a:buNone/>
            </a:pPr>
            <a:endParaRPr lang="pt-BR" sz="2000" b="1" dirty="0"/>
          </a:p>
          <a:p>
            <a:pPr marL="354013" lvl="2" indent="0" algn="just">
              <a:buNone/>
            </a:pPr>
            <a:endParaRPr lang="pt-BR" sz="2000" b="1" dirty="0"/>
          </a:p>
          <a:p>
            <a:pPr marL="354013" lvl="2" indent="0" algn="just">
              <a:buNone/>
            </a:pPr>
            <a:endParaRPr lang="pt-BR" sz="2000" b="1" dirty="0"/>
          </a:p>
          <a:p>
            <a:pPr marL="354013" lvl="2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endParaRPr lang="pt-BR" sz="2400" b="1" dirty="0"/>
          </a:p>
        </p:txBody>
      </p:sp>
      <p:sp>
        <p:nvSpPr>
          <p:cNvPr id="13" name="Retângulo 12"/>
          <p:cNvSpPr/>
          <p:nvPr/>
        </p:nvSpPr>
        <p:spPr>
          <a:xfrm>
            <a:off x="559353" y="476672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Operacionalização – Linhas de Indução</a:t>
            </a: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37648" y="3167206"/>
            <a:ext cx="8229600" cy="15459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3705" y="2121209"/>
            <a:ext cx="288032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Compra e distribuição de </a:t>
            </a:r>
            <a:r>
              <a:rPr lang="pt-BR" b="1" u="sng" dirty="0">
                <a:solidFill>
                  <a:schemeClr val="tx1"/>
                </a:solidFill>
              </a:rPr>
              <a:t>insumos de diagnóstico e tratamento </a:t>
            </a:r>
            <a:r>
              <a:rPr lang="pt-BR" b="1" dirty="0">
                <a:solidFill>
                  <a:schemeClr val="tx1"/>
                </a:solidFill>
              </a:rPr>
              <a:t>(penicilina </a:t>
            </a:r>
            <a:r>
              <a:rPr lang="pt-BR" b="1" dirty="0" err="1">
                <a:solidFill>
                  <a:schemeClr val="tx1"/>
                </a:solidFill>
              </a:rPr>
              <a:t>benzatina</a:t>
            </a:r>
            <a:r>
              <a:rPr lang="pt-BR" b="1" dirty="0">
                <a:solidFill>
                  <a:schemeClr val="tx1"/>
                </a:solidFill>
              </a:rPr>
              <a:t> e cristalina)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705" y="4190857"/>
            <a:ext cx="2880320" cy="1686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Fortalecimento de </a:t>
            </a:r>
            <a:r>
              <a:rPr lang="pt-BR" b="1" u="sng" dirty="0">
                <a:solidFill>
                  <a:schemeClr val="tx1"/>
                </a:solidFill>
              </a:rPr>
              <a:t>estrutura laboratorial </a:t>
            </a:r>
            <a:r>
              <a:rPr lang="pt-BR" b="1" dirty="0">
                <a:solidFill>
                  <a:schemeClr val="tx1"/>
                </a:solidFill>
              </a:rPr>
              <a:t>para IST (clamídia, gonorreia e sífilis)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49335" y="2154677"/>
            <a:ext cx="2731812" cy="1706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Instrumentalização de </a:t>
            </a:r>
            <a:r>
              <a:rPr lang="pt-BR" b="1" u="sng" dirty="0">
                <a:solidFill>
                  <a:schemeClr val="tx1"/>
                </a:solidFill>
              </a:rPr>
              <a:t>salas de situação </a:t>
            </a:r>
            <a:r>
              <a:rPr lang="pt-BR" b="1" dirty="0">
                <a:solidFill>
                  <a:schemeClr val="tx1"/>
                </a:solidFill>
              </a:rPr>
              <a:t>em todos os estados e no Distrito Federal (equipamentos)</a:t>
            </a:r>
          </a:p>
        </p:txBody>
      </p:sp>
      <p:sp>
        <p:nvSpPr>
          <p:cNvPr id="9" name="Retângulo 8"/>
          <p:cNvSpPr/>
          <p:nvPr/>
        </p:nvSpPr>
        <p:spPr>
          <a:xfrm>
            <a:off x="3131840" y="4190857"/>
            <a:ext cx="2852465" cy="1686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Realização de </a:t>
            </a:r>
            <a:r>
              <a:rPr lang="pt-BR" b="1" u="sng" dirty="0">
                <a:solidFill>
                  <a:schemeClr val="tx1"/>
                </a:solidFill>
              </a:rPr>
              <a:t>Campanhas</a:t>
            </a:r>
            <a:r>
              <a:rPr lang="pt-BR" b="1" dirty="0">
                <a:solidFill>
                  <a:schemeClr val="tx1"/>
                </a:solidFill>
              </a:rPr>
              <a:t> Nacionais de Prevenção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131840" y="2132856"/>
            <a:ext cx="2880320" cy="17119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Desenvolvimento de Instrumentos de disseminação de informação estratégica aos gestores, auxiliando a tomada de decisão (</a:t>
            </a:r>
            <a:r>
              <a:rPr lang="pt-BR" b="1" u="sng" dirty="0">
                <a:solidFill>
                  <a:schemeClr val="tx1"/>
                </a:solidFill>
              </a:rPr>
              <a:t>plataforma digital</a:t>
            </a:r>
            <a:r>
              <a:rPr lang="pt-BR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149336" y="4190856"/>
            <a:ext cx="2731812" cy="1686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Desenvolvimento de </a:t>
            </a:r>
            <a:r>
              <a:rPr lang="pt-BR" b="1" u="sng" dirty="0">
                <a:solidFill>
                  <a:schemeClr val="tx1"/>
                </a:solidFill>
              </a:rPr>
              <a:t>estudos e pesquisas </a:t>
            </a:r>
            <a:r>
              <a:rPr lang="pt-BR" b="1" dirty="0">
                <a:solidFill>
                  <a:schemeClr val="tx1"/>
                </a:solidFill>
              </a:rPr>
              <a:t>voltados para o enfrentamento da sífilis no SUS</a:t>
            </a:r>
          </a:p>
        </p:txBody>
      </p:sp>
    </p:spTree>
    <p:extLst>
      <p:ext uri="{BB962C8B-B14F-4D97-AF65-F5344CB8AC3E}">
        <p14:creationId xmlns:p14="http://schemas.microsoft.com/office/powerpoint/2010/main" val="311506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39104" y="870070"/>
            <a:ext cx="8626840" cy="56886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/>
              <a:t>Linha 2 – Ações focalizadas </a:t>
            </a:r>
          </a:p>
          <a:p>
            <a:pPr marL="0" indent="0" algn="just">
              <a:buNone/>
            </a:pPr>
            <a:r>
              <a:rPr lang="pt-BR" sz="2400" b="1" dirty="0"/>
              <a:t>Municípios selecionados por critério epidemiológico </a:t>
            </a:r>
            <a:r>
              <a:rPr lang="pt-BR" sz="1800" b="1" dirty="0">
                <a:solidFill>
                  <a:schemeClr val="tx2"/>
                </a:solidFill>
              </a:rPr>
              <a:t>(60% dos casos – 100 municípios)</a:t>
            </a:r>
          </a:p>
          <a:p>
            <a:pPr mar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FontTx/>
              <a:buChar char="-"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algn="just">
              <a:buNone/>
            </a:pPr>
            <a:endParaRPr lang="pt-B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37648" y="3167206"/>
            <a:ext cx="8229600" cy="15459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495" y="2368192"/>
            <a:ext cx="288032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o fortalecimento de </a:t>
            </a:r>
            <a:r>
              <a:rPr lang="pt-BR" b="1" u="sng" dirty="0">
                <a:solidFill>
                  <a:schemeClr val="tx1"/>
                </a:solidFill>
              </a:rPr>
              <a:t>comitês de investigação da transmissão vertical </a:t>
            </a:r>
            <a:r>
              <a:rPr lang="pt-BR" b="1" dirty="0">
                <a:solidFill>
                  <a:schemeClr val="tx1"/>
                </a:solidFill>
              </a:rPr>
              <a:t>da sífilis e de salas de situação de vigilância epidemiológica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99509" y="2368192"/>
            <a:ext cx="288032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avaliação das ações de enfrentamento nos respectivos </a:t>
            </a:r>
            <a:r>
              <a:rPr lang="pt-BR" b="1" u="sng" dirty="0">
                <a:solidFill>
                  <a:schemeClr val="tx1"/>
                </a:solidFill>
              </a:rPr>
              <a:t>Planos Municipais/Programações de Saúde e Relatórios de Gestão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94370" y="4348625"/>
            <a:ext cx="288032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fortalecimento entre a rede de atenção à saúde e os diferentes espaços de produção de cuidado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542544" y="4349134"/>
            <a:ext cx="233151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implementação das </a:t>
            </a:r>
            <a:r>
              <a:rPr lang="pt-BR" b="1" u="sng" dirty="0">
                <a:solidFill>
                  <a:schemeClr val="tx1"/>
                </a:solidFill>
              </a:rPr>
              <a:t>linhas de cuidado de sífilis com intervenção em populações-chave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5758" y="4348625"/>
            <a:ext cx="282892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o fortalecimento </a:t>
            </a:r>
            <a:r>
              <a:rPr lang="pt-BR" b="1" u="sng" dirty="0">
                <a:solidFill>
                  <a:schemeClr val="tx1"/>
                </a:solidFill>
              </a:rPr>
              <a:t>de ações </a:t>
            </a:r>
            <a:r>
              <a:rPr lang="pt-BR" b="1" u="sng" dirty="0" err="1">
                <a:solidFill>
                  <a:schemeClr val="tx1"/>
                </a:solidFill>
              </a:rPr>
              <a:t>intersetoriais</a:t>
            </a:r>
            <a:r>
              <a:rPr lang="pt-BR" b="1" u="sng" dirty="0">
                <a:solidFill>
                  <a:schemeClr val="tx1"/>
                </a:solidFill>
              </a:rPr>
              <a:t> no território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42544" y="2368192"/>
            <a:ext cx="2331510" cy="166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Cooperação para o </a:t>
            </a:r>
            <a:r>
              <a:rPr lang="pt-BR" b="1" u="sng" dirty="0">
                <a:solidFill>
                  <a:schemeClr val="tx1"/>
                </a:solidFill>
              </a:rPr>
              <a:t>monitoramento das ações do projeto nas salas de situação</a:t>
            </a:r>
          </a:p>
        </p:txBody>
      </p:sp>
    </p:spTree>
    <p:extLst>
      <p:ext uri="{BB962C8B-B14F-4D97-AF65-F5344CB8AC3E}">
        <p14:creationId xmlns:p14="http://schemas.microsoft.com/office/powerpoint/2010/main" val="401193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4840722" y="4449859"/>
          <a:ext cx="4114800" cy="197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3"/>
          <p:cNvSpPr/>
          <p:nvPr/>
        </p:nvSpPr>
        <p:spPr>
          <a:xfrm>
            <a:off x="323528" y="1263874"/>
            <a:ext cx="863199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sz="1700" b="1" u="sng" dirty="0"/>
              <a:t>Grupo de Acompanhamento Nacional</a:t>
            </a:r>
            <a:r>
              <a:rPr lang="pt-BR" sz="1700" dirty="0"/>
              <a:t> do Projeto – </a:t>
            </a:r>
            <a:r>
              <a:rPr lang="pt-BR" sz="1700" dirty="0">
                <a:ea typeface="Calibri" panose="020F0502020204030204" pitchFamily="34" charset="0"/>
                <a:cs typeface="Times New Roman" panose="02020603050405020304" pitchFamily="18" charset="0"/>
              </a:rPr>
              <a:t>SVS, SAS e SE do Ministério da Saúde, Opas, UFRN, representantes do </a:t>
            </a:r>
            <a:r>
              <a:rPr lang="pt-BR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Conass</a:t>
            </a:r>
            <a:r>
              <a:rPr lang="pt-BR" sz="1700" dirty="0"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7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Conasems</a:t>
            </a:r>
            <a:r>
              <a:rPr lang="pt-BR" sz="1700" dirty="0">
                <a:ea typeface="Calibri" panose="020F0502020204030204" pitchFamily="34" charset="0"/>
                <a:cs typeface="Times New Roman" panose="02020603050405020304" pitchFamily="18" charset="0"/>
              </a:rPr>
              <a:t>, e representantes das instituições parceiras;</a:t>
            </a:r>
          </a:p>
          <a:p>
            <a:pPr lvl="0" algn="just"/>
            <a:endParaRPr lang="pt-BR" sz="1700" dirty="0"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pt-BR" sz="1700" b="1" u="sng" dirty="0"/>
              <a:t>Grupo de Acompanhamento Local </a:t>
            </a:r>
            <a:r>
              <a:rPr lang="pt-BR" sz="1700" dirty="0"/>
              <a:t>– </a:t>
            </a:r>
            <a:r>
              <a:rPr lang="pt-BR" sz="1700" dirty="0">
                <a:ea typeface="Calibri" panose="020F0502020204030204" pitchFamily="34" charset="0"/>
                <a:cs typeface="Times New Roman" panose="02020603050405020304" pitchFamily="18" charset="0"/>
              </a:rPr>
              <a:t>composto  pelos atores </a:t>
            </a:r>
            <a:r>
              <a:rPr lang="pt-BR" sz="1700" dirty="0"/>
              <a:t>locais das secretarias estaduais e distrital de saúde, municipais de saúde, </a:t>
            </a:r>
            <a:r>
              <a:rPr lang="pt-BR" sz="1700" dirty="0" err="1"/>
              <a:t>Cosems</a:t>
            </a:r>
            <a:r>
              <a:rPr lang="pt-BR" sz="1700" dirty="0"/>
              <a:t>, </a:t>
            </a:r>
            <a:r>
              <a:rPr lang="pt-BR" sz="1700" dirty="0" err="1"/>
              <a:t>Nems</a:t>
            </a:r>
            <a:r>
              <a:rPr lang="pt-BR" sz="1700" dirty="0"/>
              <a:t> e outros;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pt-BR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1700" dirty="0">
                <a:cs typeface="Times New Roman" panose="02020603050405020304" pitchFamily="18" charset="0"/>
              </a:rPr>
              <a:t>Constituição de uma </a:t>
            </a:r>
            <a:r>
              <a:rPr lang="pt-BR" sz="1700" b="1" u="sng" dirty="0">
                <a:cs typeface="Times New Roman" panose="02020603050405020304" pitchFamily="18" charset="0"/>
              </a:rPr>
              <a:t>Rede de Apoiadores</a:t>
            </a:r>
            <a:r>
              <a:rPr lang="pt-BR" sz="1700" dirty="0"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AutoNum type="alphaLcParenR"/>
            </a:pPr>
            <a:r>
              <a:rPr lang="pt-BR" sz="1700" dirty="0">
                <a:cs typeface="Times New Roman" panose="02020603050405020304" pitchFamily="18" charset="0"/>
              </a:rPr>
              <a:t>Articulação local para apoiar a construção e implementação </a:t>
            </a:r>
            <a:r>
              <a:rPr lang="pt-BR" sz="1700" b="1" u="sng" dirty="0">
                <a:cs typeface="Times New Roman" panose="02020603050405020304" pitchFamily="18" charset="0"/>
              </a:rPr>
              <a:t>das Programação Local da Resposta Rápida à Sífilis</a:t>
            </a:r>
            <a:r>
              <a:rPr lang="pt-BR" sz="1700" dirty="0">
                <a:cs typeface="Times New Roman" panose="02020603050405020304" pitchFamily="18" charset="0"/>
              </a:rPr>
              <a:t>;</a:t>
            </a:r>
          </a:p>
          <a:p>
            <a:pPr marL="457200" lvl="0" indent="-457200" algn="just">
              <a:buAutoNum type="alphaLcParenR"/>
            </a:pPr>
            <a:endParaRPr lang="pt-BR" sz="1700" dirty="0">
              <a:cs typeface="Times New Roman" panose="02020603050405020304" pitchFamily="18" charset="0"/>
            </a:endParaRPr>
          </a:p>
          <a:p>
            <a:pPr marL="457200" lvl="0" indent="-457200" algn="just">
              <a:buAutoNum type="alphaLcParenR"/>
            </a:pPr>
            <a:r>
              <a:rPr lang="pt-BR" sz="1700" dirty="0">
                <a:cs typeface="Times New Roman" panose="02020603050405020304" pitchFamily="18" charset="0"/>
              </a:rPr>
              <a:t>Fortalecimento das diretrizes  dos processos de Regionalização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0253" y="609655"/>
            <a:ext cx="83452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Estrutura de Governança do Projeto  - Composição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4615968"/>
            <a:ext cx="417263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COOPERAÇÃO TÉCNICA INTERFEDERATIVA</a:t>
            </a:r>
          </a:p>
          <a:p>
            <a:pPr algn="just"/>
            <a:endParaRPr lang="pt-BR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Modelo de governança por processos sinérgicos e interdependentes: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499992" y="5049180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m curva para a direita 7"/>
          <p:cNvSpPr/>
          <p:nvPr/>
        </p:nvSpPr>
        <p:spPr>
          <a:xfrm rot="18764293">
            <a:off x="5790373" y="5453218"/>
            <a:ext cx="276604" cy="7560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a direita 8"/>
          <p:cNvSpPr/>
          <p:nvPr/>
        </p:nvSpPr>
        <p:spPr>
          <a:xfrm rot="12746438">
            <a:off x="8003911" y="5417427"/>
            <a:ext cx="275202" cy="75608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a direita 10"/>
          <p:cNvSpPr/>
          <p:nvPr/>
        </p:nvSpPr>
        <p:spPr>
          <a:xfrm rot="5400000">
            <a:off x="6858254" y="3915054"/>
            <a:ext cx="275202" cy="91293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4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06334988"/>
              </p:ext>
            </p:extLst>
          </p:nvPr>
        </p:nvGraphicFramePr>
        <p:xfrm>
          <a:off x="464430" y="513846"/>
          <a:ext cx="53495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BBB7C6F-0A3B-4850-80D5-C162B2AED959}"/>
              </a:ext>
            </a:extLst>
          </p:cNvPr>
          <p:cNvSpPr txBox="1"/>
          <p:nvPr/>
        </p:nvSpPr>
        <p:spPr>
          <a:xfrm>
            <a:off x="6263916" y="197346"/>
            <a:ext cx="2415654" cy="646330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Critérios de seleção: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número de habitantes;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índice composto de sífilis de cada município (taxa de incidência de sífilis congênita em &lt;1a e taxa de mortalidade perinatal, nos últimos 5anos; </a:t>
            </a:r>
            <a:endParaRPr lang="pt-BR" b="1" dirty="0"/>
          </a:p>
          <a:p>
            <a:endParaRPr lang="pt-BR" dirty="0"/>
          </a:p>
          <a:p>
            <a:r>
              <a:rPr lang="pt-BR" b="1" dirty="0"/>
              <a:t>Prioridades: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1</a:t>
            </a:r>
            <a:r>
              <a:rPr lang="pt-BR" dirty="0"/>
              <a:t>- Capital;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2</a:t>
            </a:r>
            <a:r>
              <a:rPr lang="pt-BR" dirty="0"/>
              <a:t>- Municípios da região metropolitana, &gt;100.000 </a:t>
            </a:r>
            <a:r>
              <a:rPr lang="pt-BR" dirty="0" err="1"/>
              <a:t>hab</a:t>
            </a:r>
            <a:r>
              <a:rPr lang="pt-BR" dirty="0"/>
              <a:t>, com IC &gt; 5.4;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3-</a:t>
            </a:r>
            <a:r>
              <a:rPr lang="pt-BR" dirty="0"/>
              <a:t> </a:t>
            </a:r>
            <a:r>
              <a:rPr lang="pt-BR" dirty="0" err="1"/>
              <a:t>Municipios</a:t>
            </a:r>
            <a:r>
              <a:rPr lang="pt-BR" dirty="0"/>
              <a:t> com mais de 100.000 </a:t>
            </a:r>
            <a:r>
              <a:rPr lang="pt-BR" dirty="0" err="1"/>
              <a:t>hab</a:t>
            </a:r>
            <a:r>
              <a:rPr lang="pt-BR" dirty="0"/>
              <a:t>, com IC &gt; 5.4;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52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A869203-AA06-45EC-BEA8-83FC09EBA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20C57F-898E-4664-8EBC-F82D519E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" t="17281" r="25224" b="34669"/>
          <a:stretch/>
        </p:blipFill>
        <p:spPr>
          <a:xfrm>
            <a:off x="286602" y="731837"/>
            <a:ext cx="8229600" cy="34034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70E2E9-4305-4F35-AAD2-14D8A42F6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53916" r="25522" b="21395"/>
          <a:stretch/>
        </p:blipFill>
        <p:spPr>
          <a:xfrm>
            <a:off x="457201" y="4264924"/>
            <a:ext cx="8059002" cy="186123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75611BF-39FF-4358-9452-2F864AEF4679}"/>
              </a:ext>
            </a:extLst>
          </p:cNvPr>
          <p:cNvSpPr/>
          <p:nvPr/>
        </p:nvSpPr>
        <p:spPr>
          <a:xfrm>
            <a:off x="696035" y="3790666"/>
            <a:ext cx="7246961" cy="34460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8F4A49-7F11-4272-B984-B24B9400956C}"/>
              </a:ext>
            </a:extLst>
          </p:cNvPr>
          <p:cNvSpPr/>
          <p:nvPr/>
        </p:nvSpPr>
        <p:spPr>
          <a:xfrm>
            <a:off x="696034" y="4264924"/>
            <a:ext cx="7246961" cy="34460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5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337648" y="3167206"/>
            <a:ext cx="8229600" cy="15459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3548" y="834695"/>
            <a:ext cx="813690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Recursos financeiros</a:t>
            </a: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581749" y="1733220"/>
            <a:ext cx="7782360" cy="44139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Emenda Parlamentar no valor de </a:t>
            </a:r>
            <a:r>
              <a:rPr lang="pt-BR" sz="2000" b="1" dirty="0"/>
              <a:t>R$ 200.000.000,00 </a:t>
            </a:r>
            <a:r>
              <a:rPr lang="pt-BR" sz="2000" dirty="0"/>
              <a:t>(duzentos milhões de reais) para utilização pelo Ministério da Saúde para resposta rápida à sífilis – Lei Orçamentária Anual (LOA) nº 13.414 (Publicada no DOU de 11.1.2017).</a:t>
            </a:r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0"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0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Complemento para compra de penicilina, além dos 10 milhões, a SCTIE (Secretaria de Ciência, Tecnologia e Insumos Estratégicos) complementou com mais 3 milhões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endParaRPr lang="pt-BR" sz="2000" dirty="0">
              <a:solidFill>
                <a:prstClr val="black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604177" y="3356992"/>
          <a:ext cx="5617719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Instituição / Item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Custeio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capital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UFRN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R$ 110.000.000,00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R$ 40.000.000,00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OPAS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R$ 40.000.000,00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Penicilina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2"/>
                          </a:solidFill>
                          <a:effectLst/>
                        </a:rPr>
                        <a:t>R$ 10.000.000,00</a:t>
                      </a:r>
                      <a:endParaRPr lang="pt-BR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6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412776"/>
          <a:ext cx="8352928" cy="468516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de sistema de produção de informações da rede de diagnóstico rápido para gestão dos casos de sífilis congênita e de sífilis adquirida.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Realização de campanhas para o fortalecimento das ações de comunicação em saúde para dar visibilidade à vigilância em   saúde nas três instâncias de governo.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da tecnologia de modelagem de redes de atenção nos municípios prioritários para controle da sífilis.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Capacitação de profissionais de saúde e apoiadores para  resposta rápida à sífilis nos municípios prioritários.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Realização de estudos e pesquisas para explorar novas abordagens e tecnologias de intervenção para assistência, prevenção e controle da sífilis.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+mn-cs"/>
                        </a:rPr>
                        <a:t>Apoio técnico-científico entre universidades e grupos de pesquisas de âmbito nacional e internacional para o fortalecimento da rede de resposta rápida à sífilis e para a   produção de novos conhecimentos.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39840" y="608929"/>
            <a:ext cx="7064320" cy="619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Eixos norteadores das metas do projeto</a:t>
            </a:r>
          </a:p>
        </p:txBody>
      </p:sp>
    </p:spTree>
    <p:extLst>
      <p:ext uri="{BB962C8B-B14F-4D97-AF65-F5344CB8AC3E}">
        <p14:creationId xmlns:p14="http://schemas.microsoft.com/office/powerpoint/2010/main" val="311735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C296F04-5FB8-4DA3-B290-686710FA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234169-A8EC-4AA9-BFA2-4DD7FF8DB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67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AF475E5-5BED-432A-ADEC-20321344D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066"/>
            <a:ext cx="9144000" cy="29129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0A402C4-91E7-4915-82C7-4266E3E5153E}"/>
              </a:ext>
            </a:extLst>
          </p:cNvPr>
          <p:cNvSpPr txBox="1"/>
          <p:nvPr/>
        </p:nvSpPr>
        <p:spPr>
          <a:xfrm>
            <a:off x="115616" y="150455"/>
            <a:ext cx="362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http://analise.lais.huol.ufrn.br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750B87-74C9-4BC0-B2CF-C3D2DF118763}"/>
              </a:ext>
            </a:extLst>
          </p:cNvPr>
          <p:cNvSpPr/>
          <p:nvPr/>
        </p:nvSpPr>
        <p:spPr>
          <a:xfrm>
            <a:off x="4674358" y="5479832"/>
            <a:ext cx="4012442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E-mail: </a:t>
            </a:r>
            <a:r>
              <a:rPr lang="pt-BR" dirty="0">
                <a:hlinkClick r:id="rId4"/>
              </a:rPr>
              <a:t>projetosifilis@lais.huol.ufrn.br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Telefone: (84) 3342-2250 ramal 111</a:t>
            </a:r>
          </a:p>
        </p:txBody>
      </p:sp>
    </p:spTree>
    <p:extLst>
      <p:ext uri="{BB962C8B-B14F-4D97-AF65-F5344CB8AC3E}">
        <p14:creationId xmlns:p14="http://schemas.microsoft.com/office/powerpoint/2010/main" val="260858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0974" y="2198908"/>
            <a:ext cx="5400600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248" marR="0" lvl="0" indent="-293248" algn="l" defTabSz="457200" rtl="0" eaLnBrk="1" fontAlgn="base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Panorama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Epidemiológico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ífilis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93248" marR="0" lvl="0" indent="-293248" algn="l" defTabSz="457200" rtl="0" eaLnBrk="1" fontAlgn="base" latinLnBrk="0" hangingPunct="1">
              <a:lnSpc>
                <a:spcPct val="100000"/>
              </a:lnSpc>
              <a:spcBef>
                <a:spcPts val="513"/>
              </a:spcBef>
              <a:spcAft>
                <a:spcPts val="513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12427"/>
            <a:ext cx="3419872" cy="484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5615495" y="5733256"/>
            <a:ext cx="342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Publicado anualmente desde 2004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35697" y="-805271"/>
            <a:ext cx="8136903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Justificativa</a:t>
            </a:r>
          </a:p>
        </p:txBody>
      </p:sp>
    </p:spTree>
    <p:extLst>
      <p:ext uri="{BB962C8B-B14F-4D97-AF65-F5344CB8AC3E}">
        <p14:creationId xmlns:p14="http://schemas.microsoft.com/office/powerpoint/2010/main" val="3043073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62880" y="1125538"/>
            <a:ext cx="8229600" cy="452596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Atores locais elaborando e executando agendas de Resposta Rápida à Sífilis </a:t>
            </a:r>
            <a:r>
              <a:rPr lang="pt-BR" sz="2400" b="1" dirty="0">
                <a:solidFill>
                  <a:srgbClr val="1F497D"/>
                </a:solidFill>
              </a:rPr>
              <a:t>a partir de abril</a:t>
            </a:r>
            <a:r>
              <a:rPr lang="pt-BR" sz="2400" dirty="0">
                <a:solidFill>
                  <a:srgbClr val="1F497D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err="1">
                <a:solidFill>
                  <a:srgbClr val="1F497D"/>
                </a:solidFill>
              </a:rPr>
              <a:t>Pactuação</a:t>
            </a:r>
            <a:r>
              <a:rPr lang="pt-BR" sz="2400" dirty="0">
                <a:solidFill>
                  <a:srgbClr val="1F497D"/>
                </a:solidFill>
              </a:rPr>
              <a:t> das Programações Locais da Resposta Rápida à Sífilis: </a:t>
            </a:r>
            <a:r>
              <a:rPr lang="pt-BR" sz="2400" b="1" dirty="0">
                <a:solidFill>
                  <a:srgbClr val="1F497D"/>
                </a:solidFill>
              </a:rPr>
              <a:t>até junho.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Modelagem da rede (linhas de cuidado): </a:t>
            </a:r>
            <a:r>
              <a:rPr lang="pt-BR" sz="2400" b="1" dirty="0">
                <a:solidFill>
                  <a:srgbClr val="1F497D"/>
                </a:solidFill>
              </a:rPr>
              <a:t>até junho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Cursos e capacitações nas redes de saúde local: </a:t>
            </a:r>
            <a:r>
              <a:rPr lang="pt-BR" sz="2400" b="1" dirty="0">
                <a:solidFill>
                  <a:srgbClr val="1F497D"/>
                </a:solidFill>
              </a:rPr>
              <a:t>a partir de julho.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Apresentar nossos alcances no Seminário Nacional de Secretários Municipais de Saúde (CONASEMS): </a:t>
            </a:r>
            <a:r>
              <a:rPr lang="pt-BR" sz="2400" b="1" dirty="0">
                <a:solidFill>
                  <a:srgbClr val="1F497D"/>
                </a:solidFill>
              </a:rPr>
              <a:t>agosto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Realizar Workshop com parceiros internacionais: </a:t>
            </a:r>
            <a:r>
              <a:rPr lang="pt-BR" sz="2400" b="1" dirty="0">
                <a:solidFill>
                  <a:srgbClr val="1F497D"/>
                </a:solidFill>
              </a:rPr>
              <a:t>setembro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1F497D"/>
                </a:solidFill>
              </a:rPr>
              <a:t>Visibilizar o dia Nacional de Combate à Sífilis e à Sífilis Congênita no terceiro sábado de outubro, Lei nº 13.430.</a:t>
            </a:r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547665" y="260648"/>
            <a:ext cx="813690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esperamos em 2018 ...</a:t>
            </a:r>
          </a:p>
        </p:txBody>
      </p:sp>
    </p:spTree>
    <p:extLst>
      <p:ext uri="{BB962C8B-B14F-4D97-AF65-F5344CB8AC3E}">
        <p14:creationId xmlns:p14="http://schemas.microsoft.com/office/powerpoint/2010/main" val="281336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2692" y="2616994"/>
            <a:ext cx="6351308" cy="994172"/>
          </a:xfrm>
        </p:spPr>
        <p:txBody>
          <a:bodyPr/>
          <a:lstStyle/>
          <a:p>
            <a:r>
              <a:rPr lang="en-US" dirty="0" err="1">
                <a:latin typeface="Avenir Book"/>
                <a:cs typeface="Avenir Book"/>
              </a:rPr>
              <a:t>sifilisnao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2692" y="3611167"/>
            <a:ext cx="635130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3300" dirty="0" err="1">
                <a:solidFill>
                  <a:prstClr val="black"/>
                </a:solidFill>
                <a:latin typeface="Avenir Book"/>
                <a:cs typeface="Avenir Book"/>
              </a:rPr>
              <a:t>facebook.com</a:t>
            </a:r>
            <a:r>
              <a:rPr lang="en-US" sz="3300" dirty="0">
                <a:solidFill>
                  <a:prstClr val="black"/>
                </a:solidFill>
                <a:latin typeface="Avenir Book"/>
                <a:cs typeface="Avenir Book"/>
              </a:rPr>
              <a:t>/</a:t>
            </a:r>
            <a:r>
              <a:rPr lang="en-US" sz="3300" dirty="0" err="1">
                <a:solidFill>
                  <a:prstClr val="black"/>
                </a:solidFill>
                <a:latin typeface="Avenir Book"/>
                <a:cs typeface="Avenir Book"/>
              </a:rPr>
              <a:t>sifilisnao</a:t>
            </a:r>
            <a:endParaRPr lang="en-US" sz="33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001-inst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760890"/>
            <a:ext cx="704850" cy="704850"/>
          </a:xfrm>
          <a:prstGeom prst="rect">
            <a:avLst/>
          </a:prstGeom>
        </p:spPr>
      </p:pic>
      <p:pic>
        <p:nvPicPr>
          <p:cNvPr id="7" name="Picture 6" descr="002-face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3773091"/>
            <a:ext cx="665559" cy="6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ráfico 105"/>
          <p:cNvGraphicFramePr>
            <a:graphicFrameLocks/>
          </p:cNvGraphicFramePr>
          <p:nvPr>
            <p:extLst/>
          </p:nvPr>
        </p:nvGraphicFramePr>
        <p:xfrm>
          <a:off x="447908" y="3052648"/>
          <a:ext cx="8300553" cy="32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47908" y="1268760"/>
          <a:ext cx="8300553" cy="1605825"/>
        </p:xfrm>
        <a:graphic>
          <a:graphicData uri="http://schemas.openxmlformats.org/drawingml/2006/table">
            <a:tbl>
              <a:tblPr/>
              <a:tblGrid>
                <a:gridCol w="125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4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Agravo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(2010 a junho de 2017)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Sífilis Adquirida</a:t>
                      </a:r>
                      <a:r>
                        <a:rPr lang="pt-BR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Sífilis em Gestantes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Sífilis Congênita</a:t>
                      </a:r>
                      <a:r>
                        <a:rPr lang="pt-BR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117466" y="6338699"/>
          <a:ext cx="4126942" cy="520402"/>
        </p:xfrm>
        <a:graphic>
          <a:graphicData uri="http://schemas.openxmlformats.org/drawingml/2006/table">
            <a:tbl>
              <a:tblPr/>
              <a:tblGrid>
                <a:gridCol w="3175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6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FONTE: MS/SVS/Sistema de Informação de Agravos de Notificação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NOTAS: (1) Casos notificados no </a:t>
                      </a:r>
                      <a:r>
                        <a:rPr lang="pt-BR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Sinan</a:t>
                      </a:r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30/06/2017.</a:t>
                      </a:r>
                    </a:p>
                    <a:p>
                      <a:pPr algn="l" fontAlgn="ctr"/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(2) Sífilis adquirida</a:t>
                      </a:r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 maiores de 12 anos e sífilis congênita em menores de um ano.</a:t>
                      </a:r>
                    </a:p>
                    <a:p>
                      <a:pPr algn="l" fontAlgn="ctr"/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(3) Taxas de sífilis adquirida por 100.000 habitantes; e </a:t>
                      </a:r>
                      <a:b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taxas de sífilis em gestantes e sífilis congênita por 1.000 nascidos vivos.</a:t>
                      </a:r>
                      <a:endParaRPr lang="pt-BR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0" name="Grupo 69"/>
          <p:cNvGrpSpPr/>
          <p:nvPr/>
        </p:nvGrpSpPr>
        <p:grpSpPr>
          <a:xfrm>
            <a:off x="2974197" y="1660898"/>
            <a:ext cx="582642" cy="1050087"/>
            <a:chOff x="3020979" y="1740301"/>
            <a:chExt cx="582642" cy="1050087"/>
          </a:xfrm>
        </p:grpSpPr>
        <p:grpSp>
          <p:nvGrpSpPr>
            <p:cNvPr id="39" name="Grupo 38"/>
            <p:cNvGrpSpPr/>
            <p:nvPr/>
          </p:nvGrpSpPr>
          <p:grpSpPr>
            <a:xfrm>
              <a:off x="3131840" y="1916832"/>
              <a:ext cx="247832" cy="873556"/>
              <a:chOff x="3203848" y="2060848"/>
              <a:chExt cx="247832" cy="873556"/>
            </a:xfrm>
          </p:grpSpPr>
          <p:sp>
            <p:nvSpPr>
              <p:cNvPr id="40" name="Seta para a direita 39"/>
              <p:cNvSpPr/>
              <p:nvPr/>
            </p:nvSpPr>
            <p:spPr>
              <a:xfrm>
                <a:off x="3203848" y="2060848"/>
                <a:ext cx="247832" cy="68384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Seta para a direita 40"/>
              <p:cNvSpPr/>
              <p:nvPr/>
            </p:nvSpPr>
            <p:spPr>
              <a:xfrm>
                <a:off x="3203848" y="2478906"/>
                <a:ext cx="247832" cy="72008"/>
              </a:xfrm>
              <a:prstGeom prst="rightArrow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Seta para a direita 41"/>
              <p:cNvSpPr/>
              <p:nvPr/>
            </p:nvSpPr>
            <p:spPr>
              <a:xfrm>
                <a:off x="3203848" y="2852935"/>
                <a:ext cx="247832" cy="814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CaixaDeTexto 55"/>
            <p:cNvSpPr txBox="1"/>
            <p:nvPr/>
          </p:nvSpPr>
          <p:spPr>
            <a:xfrm>
              <a:off x="3020979" y="174030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+53,3%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3020979" y="214834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+19,6%</a:t>
              </a: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3027557" y="252688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+22,6%</a:t>
              </a:r>
            </a:p>
          </p:txBody>
        </p:sp>
      </p:grpSp>
      <p:sp>
        <p:nvSpPr>
          <p:cNvPr id="68" name="CaixaDeTexto 67"/>
          <p:cNvSpPr txBox="1"/>
          <p:nvPr/>
        </p:nvSpPr>
        <p:spPr>
          <a:xfrm>
            <a:off x="107504" y="328831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Sífilis no Brasil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3694748" y="1666490"/>
            <a:ext cx="582642" cy="1050087"/>
            <a:chOff x="3020979" y="1740301"/>
            <a:chExt cx="582642" cy="1050087"/>
          </a:xfrm>
        </p:grpSpPr>
        <p:grpSp>
          <p:nvGrpSpPr>
            <p:cNvPr id="69" name="Grupo 68"/>
            <p:cNvGrpSpPr/>
            <p:nvPr/>
          </p:nvGrpSpPr>
          <p:grpSpPr>
            <a:xfrm>
              <a:off x="3131840" y="1916832"/>
              <a:ext cx="247832" cy="873556"/>
              <a:chOff x="3203848" y="2060848"/>
              <a:chExt cx="247832" cy="873556"/>
            </a:xfrm>
          </p:grpSpPr>
          <p:sp>
            <p:nvSpPr>
              <p:cNvPr id="78" name="Seta para a direita 77"/>
              <p:cNvSpPr/>
              <p:nvPr/>
            </p:nvSpPr>
            <p:spPr>
              <a:xfrm>
                <a:off x="3203848" y="2060848"/>
                <a:ext cx="247832" cy="68384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Seta para a direita 78"/>
              <p:cNvSpPr/>
              <p:nvPr/>
            </p:nvSpPr>
            <p:spPr>
              <a:xfrm>
                <a:off x="3203848" y="2478906"/>
                <a:ext cx="247832" cy="72008"/>
              </a:xfrm>
              <a:prstGeom prst="rightArrow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Seta para a direita 79"/>
              <p:cNvSpPr/>
              <p:nvPr/>
            </p:nvSpPr>
            <p:spPr>
              <a:xfrm>
                <a:off x="3203848" y="2852935"/>
                <a:ext cx="247832" cy="814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5" name="CaixaDeTexto 74"/>
            <p:cNvSpPr txBox="1"/>
            <p:nvPr/>
          </p:nvSpPr>
          <p:spPr>
            <a:xfrm>
              <a:off x="3020979" y="174030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+40,9%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3020979" y="214834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+27,3%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3027557" y="252688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+20,1%</a:t>
              </a: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4415299" y="1658833"/>
            <a:ext cx="582642" cy="1050087"/>
            <a:chOff x="3020979" y="1740301"/>
            <a:chExt cx="582642" cy="1050087"/>
          </a:xfrm>
        </p:grpSpPr>
        <p:grpSp>
          <p:nvGrpSpPr>
            <p:cNvPr id="82" name="Grupo 81"/>
            <p:cNvGrpSpPr/>
            <p:nvPr/>
          </p:nvGrpSpPr>
          <p:grpSpPr>
            <a:xfrm>
              <a:off x="3131840" y="1916832"/>
              <a:ext cx="247832" cy="873556"/>
              <a:chOff x="3203848" y="2060848"/>
              <a:chExt cx="247832" cy="873556"/>
            </a:xfrm>
          </p:grpSpPr>
          <p:sp>
            <p:nvSpPr>
              <p:cNvPr id="86" name="Seta para a direita 85"/>
              <p:cNvSpPr/>
              <p:nvPr/>
            </p:nvSpPr>
            <p:spPr>
              <a:xfrm>
                <a:off x="3203848" y="2060848"/>
                <a:ext cx="247832" cy="68384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Seta para a direita 86"/>
              <p:cNvSpPr/>
              <p:nvPr/>
            </p:nvSpPr>
            <p:spPr>
              <a:xfrm>
                <a:off x="3203848" y="2478906"/>
                <a:ext cx="247832" cy="72008"/>
              </a:xfrm>
              <a:prstGeom prst="rightArrow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Seta para a direita 87"/>
              <p:cNvSpPr/>
              <p:nvPr/>
            </p:nvSpPr>
            <p:spPr>
              <a:xfrm>
                <a:off x="3203848" y="2852935"/>
                <a:ext cx="247832" cy="814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3" name="CaixaDeTexto 82"/>
            <p:cNvSpPr txBox="1"/>
            <p:nvPr/>
          </p:nvSpPr>
          <p:spPr>
            <a:xfrm>
              <a:off x="3020979" y="174030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+28,4%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3020979" y="214834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+27,3%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3027557" y="252688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+16,5%</a:t>
              </a: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5134200" y="1658833"/>
            <a:ext cx="582642" cy="1050087"/>
            <a:chOff x="3020979" y="1740301"/>
            <a:chExt cx="582642" cy="1050087"/>
          </a:xfrm>
        </p:grpSpPr>
        <p:grpSp>
          <p:nvGrpSpPr>
            <p:cNvPr id="90" name="Grupo 89"/>
            <p:cNvGrpSpPr/>
            <p:nvPr/>
          </p:nvGrpSpPr>
          <p:grpSpPr>
            <a:xfrm>
              <a:off x="3131840" y="1916832"/>
              <a:ext cx="247832" cy="873556"/>
              <a:chOff x="3203848" y="2060848"/>
              <a:chExt cx="247832" cy="873556"/>
            </a:xfrm>
          </p:grpSpPr>
          <p:sp>
            <p:nvSpPr>
              <p:cNvPr id="94" name="Seta para a direita 93"/>
              <p:cNvSpPr/>
              <p:nvPr/>
            </p:nvSpPr>
            <p:spPr>
              <a:xfrm>
                <a:off x="3203848" y="2060848"/>
                <a:ext cx="247832" cy="68384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Seta para a direita 94"/>
              <p:cNvSpPr/>
              <p:nvPr/>
            </p:nvSpPr>
            <p:spPr>
              <a:xfrm>
                <a:off x="3203848" y="2478906"/>
                <a:ext cx="247832" cy="72008"/>
              </a:xfrm>
              <a:prstGeom prst="rightArrow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Seta para a direita 95"/>
              <p:cNvSpPr/>
              <p:nvPr/>
            </p:nvSpPr>
            <p:spPr>
              <a:xfrm>
                <a:off x="3203848" y="2852935"/>
                <a:ext cx="247832" cy="814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1" name="CaixaDeTexto 90"/>
            <p:cNvSpPr txBox="1"/>
            <p:nvPr/>
          </p:nvSpPr>
          <p:spPr>
            <a:xfrm>
              <a:off x="3020979" y="174030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+36,3%</a:t>
              </a: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3020979" y="214834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+22,8%</a:t>
              </a: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3027557" y="252688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+20,1%</a:t>
              </a: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5859679" y="1658833"/>
            <a:ext cx="584529" cy="1050087"/>
            <a:chOff x="3020979" y="1740301"/>
            <a:chExt cx="584529" cy="1050087"/>
          </a:xfrm>
        </p:grpSpPr>
        <p:grpSp>
          <p:nvGrpSpPr>
            <p:cNvPr id="98" name="Grupo 97"/>
            <p:cNvGrpSpPr/>
            <p:nvPr/>
          </p:nvGrpSpPr>
          <p:grpSpPr>
            <a:xfrm>
              <a:off x="3131840" y="1916832"/>
              <a:ext cx="247832" cy="873556"/>
              <a:chOff x="3203848" y="2060848"/>
              <a:chExt cx="247832" cy="873556"/>
            </a:xfrm>
          </p:grpSpPr>
          <p:sp>
            <p:nvSpPr>
              <p:cNvPr id="102" name="Seta para a direita 101"/>
              <p:cNvSpPr/>
              <p:nvPr/>
            </p:nvSpPr>
            <p:spPr>
              <a:xfrm>
                <a:off x="3203848" y="2060848"/>
                <a:ext cx="247832" cy="68384"/>
              </a:xfrm>
              <a:prstGeom prst="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Seta para a direita 102"/>
              <p:cNvSpPr/>
              <p:nvPr/>
            </p:nvSpPr>
            <p:spPr>
              <a:xfrm>
                <a:off x="3203848" y="2478906"/>
                <a:ext cx="247832" cy="72008"/>
              </a:xfrm>
              <a:prstGeom prst="rightArrow">
                <a:avLst/>
              </a:prstGeom>
              <a:ln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Seta para a direita 103"/>
              <p:cNvSpPr/>
              <p:nvPr/>
            </p:nvSpPr>
            <p:spPr>
              <a:xfrm>
                <a:off x="3203848" y="2852935"/>
                <a:ext cx="247832" cy="814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9" name="CaixaDeTexto 98"/>
            <p:cNvSpPr txBox="1"/>
            <p:nvPr/>
          </p:nvSpPr>
          <p:spPr>
            <a:xfrm>
              <a:off x="3020979" y="1740301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+27,8%</a:t>
              </a: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3020979" y="2148347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+14,7%</a:t>
              </a:r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3029444" y="2534538"/>
              <a:ext cx="576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+4,7%</a:t>
              </a:r>
            </a:p>
          </p:txBody>
        </p:sp>
      </p:grpSp>
      <p:sp>
        <p:nvSpPr>
          <p:cNvPr id="105" name="CaixaDeTexto 68"/>
          <p:cNvSpPr txBox="1"/>
          <p:nvPr/>
        </p:nvSpPr>
        <p:spPr>
          <a:xfrm>
            <a:off x="1304036" y="3140968"/>
            <a:ext cx="2397290" cy="830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Taxas 2015 –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Adquirida: aumento de 26,8%.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Gestante: aumento de 14,6%.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Congênita: aumento de 4,7%.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261804" y="1124744"/>
            <a:ext cx="557656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2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1973" y="51680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Sífilis Adquirida 2016 por UF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6862942" y="6463330"/>
          <a:ext cx="4126942" cy="322282"/>
        </p:xfrm>
        <a:graphic>
          <a:graphicData uri="http://schemas.openxmlformats.org/drawingml/2006/table">
            <a:tbl>
              <a:tblPr/>
              <a:tblGrid>
                <a:gridCol w="3175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6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FONTE: MS/SVS/Sistema de Informação de Agravos de Notificação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NOTAS: </a:t>
                      </a:r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Sífilis adquirida</a:t>
                      </a:r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em maiores de 12 anos.</a:t>
                      </a:r>
                    </a:p>
                    <a:p>
                      <a:pPr algn="l" fontAlgn="ctr"/>
                      <a:r>
                        <a:rPr lang="pt-BR" sz="6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(2) Taxas de sífilis adquirida por 100.000 habitantes.</a:t>
                      </a:r>
                      <a:endParaRPr lang="pt-BR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 noGrp="1"/>
          </p:cNvGraphicFramePr>
          <p:nvPr>
            <p:extLst/>
          </p:nvPr>
        </p:nvGraphicFramePr>
        <p:xfrm>
          <a:off x="-1" y="908720"/>
          <a:ext cx="914400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316416" y="368683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28653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CaixaDeTexto 5"/>
          <p:cNvSpPr txBox="1">
            <a:spLocks noChangeArrowheads="1"/>
          </p:cNvSpPr>
          <p:nvPr/>
        </p:nvSpPr>
        <p:spPr bwMode="auto">
          <a:xfrm>
            <a:off x="1581150" y="155873"/>
            <a:ext cx="75628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Taxa de detecção de sífilis em gestantes e taxa de incidência de sífilis congênita em menores de 1 ano (por 1.000 nascidos vivos) segundo UF de residência. Brasil, 2016.</a:t>
            </a:r>
            <a:endParaRPr kumimoji="0" lang="pt-BR" altLang="pt-BR" sz="2200" b="1" i="0" u="none" strike="noStrike" kern="1200" cap="none" spc="0" normalizeH="0" baseline="3000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578505" y="6315957"/>
          <a:ext cx="5602443" cy="516543"/>
        </p:xfrm>
        <a:graphic>
          <a:graphicData uri="http://schemas.openxmlformats.org/drawingml/2006/table">
            <a:tbl>
              <a:tblPr/>
              <a:tblGrid>
                <a:gridCol w="431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FONTE: MS/SVS/Sistema de Informação de Agravos de Notificação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NOTAS: </a:t>
                      </a:r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Sífilis </a:t>
                      </a:r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congênita em menores de um ano.</a:t>
                      </a:r>
                    </a:p>
                    <a:p>
                      <a:pPr algn="l" fontAlgn="ctr"/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(2) Taxas de sífilis em gestantes e sífilis congênita por 1.000 nascidos vivos.</a:t>
                      </a:r>
                    </a:p>
                    <a:p>
                      <a:pPr algn="l" fontAlgn="ctr"/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(3) Taxa de incidência para eliminação da sífilis congênita &lt;0,5;1000  nascidos vivos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3011" y="1416049"/>
          <a:ext cx="9130989" cy="494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>
            <a:off x="2771800" y="3717032"/>
            <a:ext cx="2880320" cy="2376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CC26AE-439C-4372-82B7-A77F843335DD}"/>
              </a:ext>
            </a:extLst>
          </p:cNvPr>
          <p:cNvSpPr txBox="1"/>
          <p:nvPr/>
        </p:nvSpPr>
        <p:spPr>
          <a:xfrm>
            <a:off x="1163898" y="1186517"/>
            <a:ext cx="8397354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META:</a:t>
            </a:r>
            <a:r>
              <a:rPr lang="pt-BR" dirty="0">
                <a:solidFill>
                  <a:srgbClr val="FF0000"/>
                </a:solidFill>
              </a:rPr>
              <a:t> taxa de incidência de sífilis congênita menor ou igual a 0,5 caso por 1.000 NV.</a:t>
            </a:r>
          </a:p>
        </p:txBody>
      </p:sp>
    </p:spTree>
    <p:extLst>
      <p:ext uri="{BB962C8B-B14F-4D97-AF65-F5344CB8AC3E}">
        <p14:creationId xmlns:p14="http://schemas.microsoft.com/office/powerpoint/2010/main" val="11039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DAC904-8724-4F3A-B3E5-599E398C3A1F}"/>
              </a:ext>
            </a:extLst>
          </p:cNvPr>
          <p:cNvSpPr/>
          <p:nvPr/>
        </p:nvSpPr>
        <p:spPr>
          <a:xfrm>
            <a:off x="382137" y="713546"/>
            <a:ext cx="8761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</a:rPr>
              <a:t>Embora o controle da sífilis esteja ao alcance de vários países, a </a:t>
            </a:r>
            <a:r>
              <a:rPr lang="pt-BR" sz="2400" b="1" dirty="0">
                <a:solidFill>
                  <a:srgbClr val="000000"/>
                </a:solidFill>
              </a:rPr>
              <a:t>sua eliminação depende</a:t>
            </a:r>
            <a:r>
              <a:rPr lang="pt-BR" sz="2400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disposição e vontade política dos gestores locais;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colaboração dos profissionais da saúde e da sociedade, em prol de um movimento pela qualidade da atenção às gestantes e suas parcerias sexuais durante o pré-natal;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mobilização nacional para ampliação do acesso ao diagnóstico e ao tratamento;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</a:rPr>
              <a:t>interação efetiva com outros setores de </a:t>
            </a:r>
            <a:r>
              <a:rPr lang="pt-BR" sz="2400" dirty="0"/>
              <a:t>governo, com a comunidade, principalmente, com as redes do movimento popular de mulheres, as comunidades de base e a acadêmica. 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endParaRPr lang="pt-BR" sz="24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6FAC6F-0EC1-4E74-BF92-8ED3E9DFF619}"/>
              </a:ext>
            </a:extLst>
          </p:cNvPr>
          <p:cNvSpPr/>
          <p:nvPr/>
        </p:nvSpPr>
        <p:spPr>
          <a:xfrm>
            <a:off x="3746313" y="5180111"/>
            <a:ext cx="5397688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</a:rPr>
              <a:t>Tribunal de Contas da União recomenda que o Ministério da Saúde institua monitoramento e avaliação sistemáticos nos serviços de saúde municipais.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6498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1"/>
          <p:cNvSpPr>
            <a:spLocks noChangeArrowheads="1"/>
          </p:cNvSpPr>
          <p:nvPr/>
        </p:nvSpPr>
        <p:spPr bwMode="auto">
          <a:xfrm>
            <a:off x="1781598" y="2871827"/>
            <a:ext cx="5455089" cy="49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8490" tIns="24245" rIns="48490" bIns="24245" anchor="ctr">
            <a:spAutoFit/>
          </a:bodyPr>
          <a:lstStyle>
            <a:lvl1pPr marL="481013" indent="-2143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2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kumimoji="0" lang="pt-BR" altLang="pt-BR" sz="145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481013" marR="0" lvl="0" indent="-2143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45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2617" y="36018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 de Ações Estratégicas para a Redução da Sífilis no Brasil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35502" t="11135" r="36660" b="23644"/>
          <a:stretch/>
        </p:blipFill>
        <p:spPr>
          <a:xfrm>
            <a:off x="1243559" y="1124744"/>
            <a:ext cx="1735453" cy="256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upo 17"/>
          <p:cNvGrpSpPr/>
          <p:nvPr/>
        </p:nvGrpSpPr>
        <p:grpSpPr>
          <a:xfrm>
            <a:off x="323528" y="3736081"/>
            <a:ext cx="3451230" cy="2141438"/>
            <a:chOff x="775910" y="-40014"/>
            <a:chExt cx="2092658" cy="1248649"/>
          </a:xfrm>
        </p:grpSpPr>
        <p:sp>
          <p:nvSpPr>
            <p:cNvPr id="19" name="Retângulo 18"/>
            <p:cNvSpPr/>
            <p:nvPr/>
          </p:nvSpPr>
          <p:spPr>
            <a:xfrm>
              <a:off x="857464" y="-40014"/>
              <a:ext cx="2011104" cy="71317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3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Outubro 2016- lançamento agenda de combate à sífilis em parceria com </a:t>
              </a:r>
              <a:r>
                <a:rPr kumimoji="0" lang="pt-BR" sz="1539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Conass</a:t>
              </a:r>
              <a:r>
                <a:rPr kumimoji="0" lang="pt-BR" sz="153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pt-BR" sz="1539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Conasems</a:t>
              </a:r>
              <a:r>
                <a:rPr kumimoji="0" lang="pt-BR" sz="1539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associações, sociedades e conselhos de classe 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775910" y="1973"/>
              <a:ext cx="2011104" cy="1206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1061" tIns="61061" rIns="61061" bIns="61061" numCol="1" spcCol="1270" anchor="ctr" anchorCtr="0">
              <a:noAutofit/>
            </a:bodyPr>
            <a:lstStyle/>
            <a:p>
              <a:pPr marL="0" marR="0" lvl="0" indent="0" algn="ctr" defTabSz="71234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altLang="pt-BR" sz="15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eta para a direita 3"/>
          <p:cNvSpPr/>
          <p:nvPr/>
        </p:nvSpPr>
        <p:spPr>
          <a:xfrm>
            <a:off x="3923928" y="2010610"/>
            <a:ext cx="783276" cy="5468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35038" t="10940" r="35825" b="24801"/>
          <a:stretch/>
        </p:blipFill>
        <p:spPr>
          <a:xfrm>
            <a:off x="5652120" y="1087607"/>
            <a:ext cx="1888024" cy="260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tângulo 24"/>
          <p:cNvSpPr/>
          <p:nvPr/>
        </p:nvSpPr>
        <p:spPr>
          <a:xfrm>
            <a:off x="4932040" y="4149080"/>
            <a:ext cx="331236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3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Outubro 2017- lançamento  da nova agenda de combate à sífilis. Renovação e ampliação das parcerias.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33579" t="37163" r="41682" b="43434"/>
          <a:stretch/>
        </p:blipFill>
        <p:spPr>
          <a:xfrm>
            <a:off x="366566" y="4972811"/>
            <a:ext cx="3549848" cy="188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5C2D48-0BEB-49AC-85E2-F66C4CE72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368" y="5472238"/>
            <a:ext cx="2145978" cy="1210161"/>
          </a:xfrm>
          <a:prstGeom prst="rect">
            <a:avLst/>
          </a:prstGeom>
        </p:spPr>
      </p:pic>
      <p:sp>
        <p:nvSpPr>
          <p:cNvPr id="5" name="Seta: Dobrada para Cima 4">
            <a:extLst>
              <a:ext uri="{FF2B5EF4-FFF2-40B4-BE49-F238E27FC236}">
                <a16:creationId xmlns:a16="http://schemas.microsoft.com/office/drawing/2014/main" id="{A4CDE7DF-EB11-4EEC-A98D-9A7C002A53B2}"/>
              </a:ext>
            </a:extLst>
          </p:cNvPr>
          <p:cNvSpPr/>
          <p:nvPr/>
        </p:nvSpPr>
        <p:spPr>
          <a:xfrm rot="5400000">
            <a:off x="5733056" y="5375077"/>
            <a:ext cx="1399309" cy="10806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4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32218" y="1844824"/>
            <a:ext cx="8229600" cy="3944920"/>
          </a:xfrm>
        </p:spPr>
        <p:txBody>
          <a:bodyPr/>
          <a:lstStyle/>
          <a:p>
            <a:pPr marL="3600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Incrementar e ampliar as ações da “Agenda de Ações Estratégicas para a Redução da Sífilis Congênita no Brasil”, lançada em 2016; </a:t>
            </a:r>
          </a:p>
          <a:p>
            <a:pPr marL="3600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Responder ao aumento da prevalência de sífilis em populações-chave; </a:t>
            </a:r>
          </a:p>
          <a:p>
            <a:pPr marL="3600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dirty="0"/>
              <a:t>Fortalecer a articulação e integração das ações de vigilância e atenção em saúde nas redes de atenção;</a:t>
            </a:r>
          </a:p>
          <a:p>
            <a:pPr marL="3600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Responder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compromissos</a:t>
            </a:r>
            <a:r>
              <a:rPr lang="en-US" sz="2400" dirty="0"/>
              <a:t> </a:t>
            </a:r>
            <a:r>
              <a:rPr lang="en-US" sz="2400" dirty="0" err="1"/>
              <a:t>internacionais</a:t>
            </a:r>
            <a:r>
              <a:rPr lang="en-US" sz="2400" dirty="0"/>
              <a:t> do </a:t>
            </a:r>
            <a:r>
              <a:rPr lang="en-US" sz="2400" dirty="0" err="1"/>
              <a:t>Brasil</a:t>
            </a:r>
            <a:r>
              <a:rPr lang="en-US" sz="2400" dirty="0"/>
              <a:t> para </a:t>
            </a:r>
            <a:r>
              <a:rPr lang="en-US" sz="2400" dirty="0" err="1"/>
              <a:t>eliminação</a:t>
            </a:r>
            <a:r>
              <a:rPr lang="en-US" sz="2400" dirty="0"/>
              <a:t> da </a:t>
            </a:r>
            <a:r>
              <a:rPr lang="pt-BR" sz="2400" dirty="0"/>
              <a:t>sífilis congênita.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62545" y="642292"/>
            <a:ext cx="682161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Motivação</a:t>
            </a:r>
          </a:p>
        </p:txBody>
      </p:sp>
    </p:spTree>
    <p:extLst>
      <p:ext uri="{BB962C8B-B14F-4D97-AF65-F5344CB8AC3E}">
        <p14:creationId xmlns:p14="http://schemas.microsoft.com/office/powerpoint/2010/main" val="320441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41658" y="1409244"/>
            <a:ext cx="8047375" cy="1132259"/>
          </a:xfrm>
        </p:spPr>
        <p:txBody>
          <a:bodyPr/>
          <a:lstStyle/>
          <a:p>
            <a:pPr marL="11113" indent="-11113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Reduzir a sífilis </a:t>
            </a: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adquirida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congênita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Brasil.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0624" y="764704"/>
            <a:ext cx="81369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Objetivo Geral</a:t>
            </a:r>
            <a:r>
              <a:rPr lang="pt-B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418816" y="2120762"/>
            <a:ext cx="8047375" cy="39725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Constituir uma </a:t>
            </a: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integrada e colaborativa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 a sífilis, i</a:t>
            </a:r>
            <a:r>
              <a:rPr lang="pt-BR" sz="2400" dirty="0"/>
              <a:t>ntegrando de forma as ações de vigilância e atenção em saúde nas redes de atenção;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a vigilância epidemiológica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sífilis adquirida, em gestante  e sífilis congênita; 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Articular os setores sociais e comunidades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para fortalecer a resposta rápida à sífilis.</a:t>
            </a:r>
          </a:p>
        </p:txBody>
      </p:sp>
    </p:spTree>
    <p:extLst>
      <p:ext uri="{BB962C8B-B14F-4D97-AF65-F5344CB8AC3E}">
        <p14:creationId xmlns:p14="http://schemas.microsoft.com/office/powerpoint/2010/main" val="366224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DD38D87A-94DE-42B1-860B-8A8905B32D05}" vid="{BA7270C2-3790-4EEE-A351-1F18157F8595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3222</TotalTime>
  <Words>1605</Words>
  <Application>Microsoft Office PowerPoint</Application>
  <PresentationFormat>Apresentação na tela (4:3)</PresentationFormat>
  <Paragraphs>254</Paragraphs>
  <Slides>21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Narrow</vt:lpstr>
      <vt:lpstr>Avenir Book</vt:lpstr>
      <vt:lpstr>Calibri</vt:lpstr>
      <vt:lpstr>Calibri Light</vt:lpstr>
      <vt:lpstr>Times New Roman</vt:lpstr>
      <vt:lpstr>Wingdings</vt:lpstr>
      <vt:lpstr>Office Theme</vt:lpstr>
      <vt:lpstr>Tema do Office</vt:lpstr>
      <vt:lpstr>Tema2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sifilisnao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Oliveira</dc:creator>
  <cp:lastModifiedBy>chyrly moura</cp:lastModifiedBy>
  <cp:revision>147</cp:revision>
  <dcterms:created xsi:type="dcterms:W3CDTF">2017-10-19T02:22:45Z</dcterms:created>
  <dcterms:modified xsi:type="dcterms:W3CDTF">2018-04-17T01:51:12Z</dcterms:modified>
</cp:coreProperties>
</file>